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7.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19.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2.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notesSlides/notesSlide23.xml" ContentType="application/vnd.openxmlformats-officedocument.presentationml.notesSlid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4.xml" ContentType="application/vnd.openxmlformats-officedocument.presentationml.notesSlide+xml"/>
  <Override PartName="/ppt/charts/chart25.xml" ContentType="application/vnd.openxmlformats-officedocument.drawingml.chart+xml"/>
  <Override PartName="/ppt/charts/chart26.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5.xml" ContentType="application/vnd.openxmlformats-officedocument.presentationml.notesSlide+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6.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7.xml" ContentType="application/vnd.openxmlformats-officedocument.presentationml.notesSlide+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28.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9.xml" ContentType="application/vnd.openxmlformats-officedocument.presentationml.notesSlid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0.xml" ContentType="application/vnd.openxmlformats-officedocument.presentationml.notesSlide+xml"/>
  <Override PartName="/ppt/charts/chart43.xml" ContentType="application/vnd.openxmlformats-officedocument.drawingml.chart+xml"/>
  <Override PartName="/ppt/charts/chart44.xml" ContentType="application/vnd.openxmlformats-officedocument.drawingml.chart+xml"/>
  <Override PartName="/ppt/charts/chart45.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1.xml" ContentType="application/vnd.openxmlformats-officedocument.presentationml.notesSlide+xml"/>
  <Override PartName="/ppt/charts/chart46.xml" ContentType="application/vnd.openxmlformats-officedocument.drawingml.chart+xml"/>
  <Override PartName="/ppt/charts/chart47.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2.xml" ContentType="application/vnd.openxmlformats-officedocument.presentationml.notesSlide+xml"/>
  <Override PartName="/ppt/charts/chart48.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49.xml" ContentType="application/vnd.openxmlformats-officedocument.drawingml.chart+xml"/>
  <Override PartName="/ppt/charts/chart50.xml" ContentType="application/vnd.openxmlformats-officedocument.drawingml.chart+xml"/>
  <Override PartName="/ppt/notesSlides/notesSlide39.xml" ContentType="application/vnd.openxmlformats-officedocument.presentationml.notesSlide+xml"/>
  <Override PartName="/ppt/charts/chart51.xml" ContentType="application/vnd.openxmlformats-officedocument.drawingml.chart+xml"/>
  <Override PartName="/ppt/charts/chart52.xml" ContentType="application/vnd.openxmlformats-officedocument.drawingml.chart+xml"/>
  <Override PartName="/ppt/notesSlides/notesSlide40.xml" ContentType="application/vnd.openxmlformats-officedocument.presentationml.notesSlide+xml"/>
  <Override PartName="/ppt/charts/chart53.xml" ContentType="application/vnd.openxmlformats-officedocument.drawingml.chart+xml"/>
  <Override PartName="/ppt/charts/chart54.xml" ContentType="application/vnd.openxmlformats-officedocument.drawingml.chart+xml"/>
  <Override PartName="/ppt/notesSlides/notesSlide41.xml" ContentType="application/vnd.openxmlformats-officedocument.presentationml.notesSlide+xml"/>
  <Override PartName="/ppt/charts/chart55.xml" ContentType="application/vnd.openxmlformats-officedocument.drawingml.chart+xml"/>
  <Override PartName="/ppt/charts/chart56.xml" ContentType="application/vnd.openxmlformats-officedocument.drawingml.chart+xml"/>
  <Override PartName="/ppt/notesSlides/notesSlide42.xml" ContentType="application/vnd.openxmlformats-officedocument.presentationml.notesSlide+xml"/>
  <Override PartName="/ppt/charts/chart57.xml" ContentType="application/vnd.openxmlformats-officedocument.drawingml.chart+xml"/>
  <Override PartName="/ppt/charts/chart58.xml" ContentType="application/vnd.openxmlformats-officedocument.drawingml.chart+xml"/>
  <Override PartName="/ppt/notesSlides/notesSlide43.xml" ContentType="application/vnd.openxmlformats-officedocument.presentationml.notesSlide+xml"/>
  <Override PartName="/ppt/charts/chart59.xml" ContentType="application/vnd.openxmlformats-officedocument.drawingml.chart+xml"/>
  <Override PartName="/ppt/charts/chart60.xml" ContentType="application/vnd.openxmlformats-officedocument.drawingml.chart+xml"/>
  <Override PartName="/ppt/notesSlides/notesSlide44.xml" ContentType="application/vnd.openxmlformats-officedocument.presentationml.notesSlide+xml"/>
  <Override PartName="/ppt/charts/chart61.xml" ContentType="application/vnd.openxmlformats-officedocument.drawingml.chart+xml"/>
  <Override PartName="/ppt/charts/chart62.xml" ContentType="application/vnd.openxmlformats-officedocument.drawingml.chart+xml"/>
  <Override PartName="/ppt/notesSlides/notesSlide45.xml" ContentType="application/vnd.openxmlformats-officedocument.presentationml.notesSlide+xml"/>
  <Override PartName="/ppt/charts/chart63.xml" ContentType="application/vnd.openxmlformats-officedocument.drawingml.chart+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notesSlides/notesSlide48.xml" ContentType="application/vnd.openxmlformats-officedocument.presentationml.notesSlide+xml"/>
  <Override PartName="/ppt/charts/chart66.xml" ContentType="application/vnd.openxmlformats-officedocument.drawingml.chart+xml"/>
  <Override PartName="/ppt/charts/chart67.xml" ContentType="application/vnd.openxmlformats-officedocument.drawingml.chart+xml"/>
  <Override PartName="/ppt/notesSlides/notesSlide49.xml" ContentType="application/vnd.openxmlformats-officedocument.presentationml.notesSlide+xml"/>
  <Override PartName="/ppt/charts/chart68.xml" ContentType="application/vnd.openxmlformats-officedocument.drawingml.chart+xml"/>
  <Override PartName="/ppt/charts/chart69.xml" ContentType="application/vnd.openxmlformats-officedocument.drawingml.chart+xml"/>
  <Override PartName="/ppt/notesSlides/notesSlide50.xml" ContentType="application/vnd.openxmlformats-officedocument.presentationml.notesSlide+xml"/>
  <Override PartName="/ppt/charts/chart70.xml" ContentType="application/vnd.openxmlformats-officedocument.drawingml.chart+xml"/>
  <Override PartName="/ppt/charts/chart71.xml" ContentType="application/vnd.openxmlformats-officedocument.drawingml.chart+xml"/>
  <Override PartName="/ppt/notesSlides/notesSlide51.xml" ContentType="application/vnd.openxmlformats-officedocument.presentationml.notesSlide+xml"/>
  <Override PartName="/ppt/charts/chart72.xml" ContentType="application/vnd.openxmlformats-officedocument.drawingml.chart+xml"/>
  <Override PartName="/ppt/charts/chart73.xml" ContentType="application/vnd.openxmlformats-officedocument.drawingml.chart+xml"/>
  <Override PartName="/ppt/notesSlides/notesSlide52.xml" ContentType="application/vnd.openxmlformats-officedocument.presentationml.notesSlide+xml"/>
  <Override PartName="/ppt/charts/chart74.xml" ContentType="application/vnd.openxmlformats-officedocument.drawingml.chart+xml"/>
  <Override PartName="/ppt/charts/chart75.xml" ContentType="application/vnd.openxmlformats-officedocument.drawingml.chart+xml"/>
  <Override PartName="/ppt/notesSlides/notesSlide53.xml" ContentType="application/vnd.openxmlformats-officedocument.presentationml.notesSlide+xml"/>
  <Override PartName="/ppt/charts/chart76.xml" ContentType="application/vnd.openxmlformats-officedocument.drawingml.chart+xml"/>
  <Override PartName="/ppt/charts/chart77.xml" ContentType="application/vnd.openxmlformats-officedocument.drawingml.chart+xml"/>
  <Override PartName="/ppt/notesSlides/notesSlide54.xml" ContentType="application/vnd.openxmlformats-officedocument.presentationml.notesSlide+xml"/>
  <Override PartName="/ppt/charts/chart78.xml" ContentType="application/vnd.openxmlformats-officedocument.drawingml.chart+xml"/>
  <Override PartName="/ppt/notesSlides/notesSlide55.xml" ContentType="application/vnd.openxmlformats-officedocument.presentationml.notesSlide+xml"/>
  <Override PartName="/ppt/charts/chart79.xml" ContentType="application/vnd.openxmlformats-officedocument.drawingml.chart+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rts/chart80.xml" ContentType="application/vnd.openxmlformats-officedocument.drawingml.chart+xml"/>
  <Override PartName="/ppt/charts/chart81.xml" ContentType="application/vnd.openxmlformats-officedocument.drawingml.chart+xml"/>
  <Override PartName="/ppt/notesSlides/notesSlide5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notesSlides/notesSlide60.xml" ContentType="application/vnd.openxmlformats-officedocument.presentationml.notesSlide+xml"/>
  <Override PartName="/ppt/charts/chart84.xml" ContentType="application/vnd.openxmlformats-officedocument.drawingml.chart+xml"/>
  <Override PartName="/ppt/notesSlides/notesSlide61.xml" ContentType="application/vnd.openxmlformats-officedocument.presentationml.notesSlide+xml"/>
  <Override PartName="/ppt/charts/chart85.xml" ContentType="application/vnd.openxmlformats-officedocument.drawingml.chart+xml"/>
  <Override PartName="/ppt/charts/chart86.xml" ContentType="application/vnd.openxmlformats-officedocument.drawingml.chart+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rts/chart87.xml" ContentType="application/vnd.openxmlformats-officedocument.drawingml.chart+xml"/>
  <Override PartName="/ppt/notesSlides/notesSlide66.xml" ContentType="application/vnd.openxmlformats-officedocument.presentationml.notesSlide+xml"/>
  <Override PartName="/ppt/charts/chart88.xml" ContentType="application/vnd.openxmlformats-officedocument.drawingml.chart+xml"/>
  <Override PartName="/ppt/notesSlides/notesSlide67.xml" ContentType="application/vnd.openxmlformats-officedocument.presentationml.notesSlide+xml"/>
  <Override PartName="/ppt/charts/chart89.xml" ContentType="application/vnd.openxmlformats-officedocument.drawingml.chart+xml"/>
  <Override PartName="/ppt/notesSlides/notesSlide68.xml" ContentType="application/vnd.openxmlformats-officedocument.presentationml.notesSlide+xml"/>
  <Override PartName="/ppt/charts/chart90.xml" ContentType="application/vnd.openxmlformats-officedocument.drawingml.chart+xml"/>
  <Override PartName="/ppt/charts/chart91.xml" ContentType="application/vnd.openxmlformats-officedocument.drawingml.chart+xml"/>
  <Override PartName="/ppt/notesSlides/notesSlide69.xml" ContentType="application/vnd.openxmlformats-officedocument.presentationml.notesSlide+xml"/>
  <Override PartName="/ppt/charts/chart92.xml" ContentType="application/vnd.openxmlformats-officedocument.drawingml.chart+xml"/>
  <Override PartName="/ppt/notesSlides/notesSlide70.xml" ContentType="application/vnd.openxmlformats-officedocument.presentationml.notesSlide+xml"/>
  <Override PartName="/ppt/charts/chart93.xml" ContentType="application/vnd.openxmlformats-officedocument.drawingml.chart+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03"/>
  </p:notesMasterIdLst>
  <p:handoutMasterIdLst>
    <p:handoutMasterId r:id="rId104"/>
  </p:handoutMasterIdLst>
  <p:sldIdLst>
    <p:sldId id="1582" r:id="rId5"/>
    <p:sldId id="1988" r:id="rId6"/>
    <p:sldId id="1614" r:id="rId7"/>
    <p:sldId id="1623" r:id="rId8"/>
    <p:sldId id="1624" r:id="rId9"/>
    <p:sldId id="1625" r:id="rId10"/>
    <p:sldId id="1987" r:id="rId11"/>
    <p:sldId id="1615" r:id="rId12"/>
    <p:sldId id="2103" r:id="rId13"/>
    <p:sldId id="1990" r:id="rId14"/>
    <p:sldId id="1686" r:id="rId15"/>
    <p:sldId id="1643" r:id="rId16"/>
    <p:sldId id="2090" r:id="rId17"/>
    <p:sldId id="2098" r:id="rId18"/>
    <p:sldId id="1847" r:id="rId19"/>
    <p:sldId id="1598" r:id="rId20"/>
    <p:sldId id="1622" r:id="rId21"/>
    <p:sldId id="1626" r:id="rId22"/>
    <p:sldId id="1992" r:id="rId23"/>
    <p:sldId id="1922" r:id="rId24"/>
    <p:sldId id="1628" r:id="rId25"/>
    <p:sldId id="1993" r:id="rId26"/>
    <p:sldId id="1629" r:id="rId27"/>
    <p:sldId id="1994" r:id="rId28"/>
    <p:sldId id="1946" r:id="rId29"/>
    <p:sldId id="1995" r:id="rId30"/>
    <p:sldId id="1996" r:id="rId31"/>
    <p:sldId id="1631" r:id="rId32"/>
    <p:sldId id="1997" r:id="rId33"/>
    <p:sldId id="1947" r:id="rId34"/>
    <p:sldId id="1998" r:id="rId35"/>
    <p:sldId id="1768" r:id="rId36"/>
    <p:sldId id="1999" r:id="rId37"/>
    <p:sldId id="1948" r:id="rId38"/>
    <p:sldId id="1771" r:id="rId39"/>
    <p:sldId id="2000" r:id="rId40"/>
    <p:sldId id="1772" r:id="rId41"/>
    <p:sldId id="1773" r:id="rId42"/>
    <p:sldId id="1774" r:id="rId43"/>
    <p:sldId id="2001" r:id="rId44"/>
    <p:sldId id="1844" r:id="rId45"/>
    <p:sldId id="1845" r:id="rId46"/>
    <p:sldId id="1846" r:id="rId47"/>
    <p:sldId id="2002" r:id="rId48"/>
    <p:sldId id="1848" r:id="rId49"/>
    <p:sldId id="2101" r:id="rId50"/>
    <p:sldId id="1617" r:id="rId51"/>
    <p:sldId id="1817" r:id="rId52"/>
    <p:sldId id="2035" r:id="rId53"/>
    <p:sldId id="2045" r:id="rId54"/>
    <p:sldId id="2046" r:id="rId55"/>
    <p:sldId id="2047" r:id="rId56"/>
    <p:sldId id="2048" r:id="rId57"/>
    <p:sldId id="2049" r:id="rId58"/>
    <p:sldId id="2050" r:id="rId59"/>
    <p:sldId id="2051" r:id="rId60"/>
    <p:sldId id="2052" r:id="rId61"/>
    <p:sldId id="2092" r:id="rId62"/>
    <p:sldId id="2053" r:id="rId63"/>
    <p:sldId id="2054" r:id="rId64"/>
    <p:sldId id="2055" r:id="rId65"/>
    <p:sldId id="2056" r:id="rId66"/>
    <p:sldId id="2057" r:id="rId67"/>
    <p:sldId id="2058" r:id="rId68"/>
    <p:sldId id="2059" r:id="rId69"/>
    <p:sldId id="2060" r:id="rId70"/>
    <p:sldId id="2061" r:id="rId71"/>
    <p:sldId id="2034" r:id="rId72"/>
    <p:sldId id="2062" r:id="rId73"/>
    <p:sldId id="2063" r:id="rId74"/>
    <p:sldId id="2064" r:id="rId75"/>
    <p:sldId id="2065" r:id="rId76"/>
    <p:sldId id="2066" r:id="rId77"/>
    <p:sldId id="2067" r:id="rId78"/>
    <p:sldId id="2093" r:id="rId79"/>
    <p:sldId id="2070" r:id="rId80"/>
    <p:sldId id="2071" r:id="rId81"/>
    <p:sldId id="2074" r:id="rId82"/>
    <p:sldId id="2075" r:id="rId83"/>
    <p:sldId id="2076" r:id="rId84"/>
    <p:sldId id="2077" r:id="rId85"/>
    <p:sldId id="2078" r:id="rId86"/>
    <p:sldId id="1978" r:id="rId87"/>
    <p:sldId id="2082" r:id="rId88"/>
    <p:sldId id="1820" r:id="rId89"/>
    <p:sldId id="1618" r:id="rId90"/>
    <p:sldId id="1821" r:id="rId91"/>
    <p:sldId id="1819" r:id="rId92"/>
    <p:sldId id="1822" r:id="rId93"/>
    <p:sldId id="1696" r:id="rId94"/>
    <p:sldId id="2081" r:id="rId95"/>
    <p:sldId id="2083" r:id="rId96"/>
    <p:sldId id="2084" r:id="rId97"/>
    <p:sldId id="2085" r:id="rId98"/>
    <p:sldId id="2086" r:id="rId99"/>
    <p:sldId id="2087" r:id="rId100"/>
    <p:sldId id="2088" r:id="rId101"/>
    <p:sldId id="1619" r:id="rId10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175DE54D-B071-8829-1CBE-DDE26626C8D9}" name="James, Alice" initials="AJ" userId="S::alice.james@cqc.org.uk::957c40c3-74fc-4387-b314-23310550a198" providerId="AD"/>
  <p188:author id="{6A6A508A-2AE3-4E59-635A-A796BB0E0309}" name="Caddy, Jonathan" initials="CJ" userId="S::jonathan.caddy@cqc.org.uk::aaf9bbff-bec8-4f31-aacc-6e0f6a5d788b" providerId="AD"/>
  <p188:author id="{1F6E4D96-1A49-9613-999C-D6B37FB0EEB4}" name="Daniel Balseanu" initials="DB" userId="S::Daniel.Balseanu@PickerEurope.ac.uk::5310f357-8674-4367-8332-c8920cf98ffe"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ED"/>
    <a:srgbClr val="D9D9D9"/>
    <a:srgbClr val="6D276A"/>
    <a:srgbClr val="008000"/>
    <a:srgbClr val="CC9900"/>
    <a:srgbClr val="000000"/>
    <a:srgbClr val="756382"/>
    <a:srgbClr val="2F469C"/>
    <a:srgbClr val="FF7C8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27" autoAdjust="0"/>
    <p:restoredTop sz="95033" autoAdjust="0"/>
  </p:normalViewPr>
  <p:slideViewPr>
    <p:cSldViewPr snapToGrid="0">
      <p:cViewPr varScale="1">
        <p:scale>
          <a:sx n="91" d="100"/>
          <a:sy n="91" d="100"/>
        </p:scale>
        <p:origin x="470" y="58"/>
      </p:cViewPr>
      <p:guideLst>
        <p:guide orient="horz" pos="663"/>
        <p:guide pos="3863"/>
        <p:guide orient="horz" pos="1593"/>
      </p:guideLst>
    </p:cSldViewPr>
  </p:slideViewPr>
  <p:outlineViewPr>
    <p:cViewPr>
      <p:scale>
        <a:sx n="33" d="100"/>
        <a:sy n="33" d="100"/>
      </p:scale>
      <p:origin x="0" y="-7764"/>
    </p:cViewPr>
  </p:outlineViewPr>
  <p:notesTextViewPr>
    <p:cViewPr>
      <p:scale>
        <a:sx n="1" d="1"/>
        <a:sy n="1" d="1"/>
      </p:scale>
      <p:origin x="0" y="0"/>
    </p:cViewPr>
  </p:notesTextViewPr>
  <p:sorterViewPr>
    <p:cViewPr>
      <p:scale>
        <a:sx n="100" d="100"/>
        <a:sy n="100" d="100"/>
      </p:scale>
      <p:origin x="0" y="-18084"/>
    </p:cViewPr>
  </p:sorterViewPr>
  <p:notesViewPr>
    <p:cSldViewPr snapToGrid="0">
      <p:cViewPr varScale="1">
        <p:scale>
          <a:sx n="78" d="100"/>
          <a:sy n="78" d="100"/>
        </p:scale>
        <p:origin x="3456"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openxmlformats.org/officeDocument/2006/relationships/viewProps" Target="viewProp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notesMaster" Target="notesMasters/notesMaster1.xml"/><Relationship Id="rId108" Type="http://schemas.openxmlformats.org/officeDocument/2006/relationships/theme" Target="theme/theme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tableStyles" Target="tableStyle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microsoft.com/office/2018/10/relationships/authors" Target="author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4.png"/></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4.png"/></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4.xml"/><Relationship Id="rId1" Type="http://schemas.microsoft.com/office/2011/relationships/chartStyle" Target="style4.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4.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4.png"/></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image" Target="../media/image14.png"/></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4.png"/></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5.xml"/><Relationship Id="rId1" Type="http://schemas.microsoft.com/office/2011/relationships/chartStyle" Target="style5.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4.png"/></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image" Target="../media/image14.png"/></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4.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4.png"/></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1.xlsx"/><Relationship Id="rId1" Type="http://schemas.openxmlformats.org/officeDocument/2006/relationships/image" Target="../media/image14.png"/></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4.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4.png"/></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7.xml"/><Relationship Id="rId1" Type="http://schemas.microsoft.com/office/2011/relationships/chartStyle" Target="style7.xml"/></Relationships>
</file>

<file path=ppt/charts/_rels/chart27.xml.rels><?xml version="1.0" encoding="UTF-8" standalone="yes"?>
<Relationships xmlns="http://schemas.openxmlformats.org/package/2006/relationships"><Relationship Id="rId2" Type="http://schemas.openxmlformats.org/officeDocument/2006/relationships/package" Target="../embeddings/Microsoft_Excel_Worksheet26.xlsx"/><Relationship Id="rId1" Type="http://schemas.openxmlformats.org/officeDocument/2006/relationships/image" Target="../media/image14.png"/></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4.png"/></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8.xml"/><Relationship Id="rId1" Type="http://schemas.microsoft.com/office/2011/relationships/chartStyle" Target="style8.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image" Target="../media/image14.png"/></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14.png"/></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4.png"/></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9.xml"/><Relationship Id="rId1" Type="http://schemas.microsoft.com/office/2011/relationships/chartStyle" Target="style9.xml"/></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4.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4.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4.png"/></Relationships>
</file>

<file path=ppt/charts/_rels/chart36.xml.rels><?xml version="1.0" encoding="UTF-8" standalone="yes"?>
<Relationships xmlns="http://schemas.openxmlformats.org/package/2006/relationships"><Relationship Id="rId2" Type="http://schemas.openxmlformats.org/officeDocument/2006/relationships/package" Target="../embeddings/Microsoft_Excel_Worksheet35.xlsx"/><Relationship Id="rId1" Type="http://schemas.openxmlformats.org/officeDocument/2006/relationships/image" Target="../media/image14.png"/></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4.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4.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4.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4.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4.png"/></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14.png"/></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12.xml"/><Relationship Id="rId1" Type="http://schemas.microsoft.com/office/2011/relationships/chartStyle" Target="style12.xml"/></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14.png"/></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13.xml"/><Relationship Id="rId1" Type="http://schemas.microsoft.com/office/2011/relationships/chartStyle" Target="style13.xml"/></Relationships>
</file>

<file path=ppt/charts/_rels/chart48.xml.rels><?xml version="1.0" encoding="UTF-8" standalone="yes"?>
<Relationships xmlns="http://schemas.openxmlformats.org/package/2006/relationships"><Relationship Id="rId2" Type="http://schemas.openxmlformats.org/officeDocument/2006/relationships/package" Target="../embeddings/Microsoft_Excel_Worksheet47.xlsx"/><Relationship Id="rId1" Type="http://schemas.openxmlformats.org/officeDocument/2006/relationships/image" Target="../media/image14.png"/></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4.png"/></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1" Type="http://schemas.openxmlformats.org/officeDocument/2006/relationships/package" Target="../embeddings/Microsoft_Excel_Worksheet50.xlsx"/></Relationships>
</file>

<file path=ppt/charts/_rels/chart52.xml.rels><?xml version="1.0" encoding="UTF-8" standalone="yes"?>
<Relationships xmlns="http://schemas.openxmlformats.org/package/2006/relationships"><Relationship Id="rId1" Type="http://schemas.openxmlformats.org/officeDocument/2006/relationships/package" Target="../embeddings/Microsoft_Excel_Worksheet51.xlsx"/></Relationships>
</file>

<file path=ppt/charts/_rels/chart53.xml.rels><?xml version="1.0" encoding="UTF-8" standalone="yes"?>
<Relationships xmlns="http://schemas.openxmlformats.org/package/2006/relationships"><Relationship Id="rId1" Type="http://schemas.openxmlformats.org/officeDocument/2006/relationships/package" Target="../embeddings/Microsoft_Excel_Worksheet52.xlsx"/></Relationships>
</file>

<file path=ppt/charts/_rels/chart54.xml.rels><?xml version="1.0" encoding="UTF-8" standalone="yes"?>
<Relationships xmlns="http://schemas.openxmlformats.org/package/2006/relationships"><Relationship Id="rId1" Type="http://schemas.openxmlformats.org/officeDocument/2006/relationships/package" Target="../embeddings/Microsoft_Excel_Worksheet53.xlsx"/></Relationships>
</file>

<file path=ppt/charts/_rels/chart55.xml.rels><?xml version="1.0" encoding="UTF-8" standalone="yes"?>
<Relationships xmlns="http://schemas.openxmlformats.org/package/2006/relationships"><Relationship Id="rId1" Type="http://schemas.openxmlformats.org/officeDocument/2006/relationships/package" Target="../embeddings/Microsoft_Excel_Worksheet54.xlsx"/></Relationships>
</file>

<file path=ppt/charts/_rels/chart56.xml.rels><?xml version="1.0" encoding="UTF-8" standalone="yes"?>
<Relationships xmlns="http://schemas.openxmlformats.org/package/2006/relationships"><Relationship Id="rId1" Type="http://schemas.openxmlformats.org/officeDocument/2006/relationships/package" Target="../embeddings/Microsoft_Excel_Worksheet55.xlsx"/></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4.png"/></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1" Type="http://schemas.openxmlformats.org/officeDocument/2006/relationships/package" Target="../embeddings/Microsoft_Excel_Worksheet60.xlsx"/></Relationships>
</file>

<file path=ppt/charts/_rels/chart62.xml.rels><?xml version="1.0" encoding="UTF-8" standalone="yes"?>
<Relationships xmlns="http://schemas.openxmlformats.org/package/2006/relationships"><Relationship Id="rId1" Type="http://schemas.openxmlformats.org/officeDocument/2006/relationships/package" Target="../embeddings/Microsoft_Excel_Worksheet61.xlsx"/></Relationships>
</file>

<file path=ppt/charts/_rels/chart63.xml.rels><?xml version="1.0" encoding="UTF-8" standalone="yes"?>
<Relationships xmlns="http://schemas.openxmlformats.org/package/2006/relationships"><Relationship Id="rId1" Type="http://schemas.openxmlformats.org/officeDocument/2006/relationships/package" Target="../embeddings/Microsoft_Excel_Worksheet62.xlsx"/></Relationships>
</file>

<file path=ppt/charts/_rels/chart64.xml.rels><?xml version="1.0" encoding="UTF-8" standalone="yes"?>
<Relationships xmlns="http://schemas.openxmlformats.org/package/2006/relationships"><Relationship Id="rId1" Type="http://schemas.openxmlformats.org/officeDocument/2006/relationships/package" Target="../embeddings/Microsoft_Excel_Worksheet63.xlsx"/></Relationships>
</file>

<file path=ppt/charts/_rels/chart65.xml.rels><?xml version="1.0" encoding="UTF-8" standalone="yes"?>
<Relationships xmlns="http://schemas.openxmlformats.org/package/2006/relationships"><Relationship Id="rId1" Type="http://schemas.openxmlformats.org/officeDocument/2006/relationships/package" Target="../embeddings/Microsoft_Excel_Worksheet64.xlsx"/></Relationships>
</file>

<file path=ppt/charts/_rels/chart66.xml.rels><?xml version="1.0" encoding="UTF-8" standalone="yes"?>
<Relationships xmlns="http://schemas.openxmlformats.org/package/2006/relationships"><Relationship Id="rId1" Type="http://schemas.openxmlformats.org/officeDocument/2006/relationships/package" Target="../embeddings/Microsoft_Excel_Worksheet65.xlsx"/></Relationships>
</file>

<file path=ppt/charts/_rels/chart67.xml.rels><?xml version="1.0" encoding="UTF-8" standalone="yes"?>
<Relationships xmlns="http://schemas.openxmlformats.org/package/2006/relationships"><Relationship Id="rId1" Type="http://schemas.openxmlformats.org/officeDocument/2006/relationships/package" Target="../embeddings/Microsoft_Excel_Worksheet66.xlsx"/></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4.png"/></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1" Type="http://schemas.openxmlformats.org/officeDocument/2006/relationships/package" Target="../embeddings/Microsoft_Excel_Worksheet71.xlsx"/></Relationships>
</file>

<file path=ppt/charts/_rels/chart73.xml.rels><?xml version="1.0" encoding="UTF-8" standalone="yes"?>
<Relationships xmlns="http://schemas.openxmlformats.org/package/2006/relationships"><Relationship Id="rId1" Type="http://schemas.openxmlformats.org/officeDocument/2006/relationships/package" Target="../embeddings/Microsoft_Excel_Worksheet72.xlsx"/></Relationships>
</file>

<file path=ppt/charts/_rels/chart74.xml.rels><?xml version="1.0" encoding="UTF-8" standalone="yes"?>
<Relationships xmlns="http://schemas.openxmlformats.org/package/2006/relationships"><Relationship Id="rId1" Type="http://schemas.openxmlformats.org/officeDocument/2006/relationships/package" Target="../embeddings/Microsoft_Excel_Worksheet73.xlsx"/></Relationships>
</file>

<file path=ppt/charts/_rels/chart75.xml.rels><?xml version="1.0" encoding="UTF-8" standalone="yes"?>
<Relationships xmlns="http://schemas.openxmlformats.org/package/2006/relationships"><Relationship Id="rId1" Type="http://schemas.openxmlformats.org/officeDocument/2006/relationships/package" Target="../embeddings/Microsoft_Excel_Worksheet74.xlsx"/></Relationships>
</file>

<file path=ppt/charts/_rels/chart76.xml.rels><?xml version="1.0" encoding="UTF-8" standalone="yes"?>
<Relationships xmlns="http://schemas.openxmlformats.org/package/2006/relationships"><Relationship Id="rId1" Type="http://schemas.openxmlformats.org/officeDocument/2006/relationships/package" Target="../embeddings/Microsoft_Excel_Worksheet75.xlsx"/></Relationships>
</file>

<file path=ppt/charts/_rels/chart77.xml.rels><?xml version="1.0" encoding="UTF-8" standalone="yes"?>
<Relationships xmlns="http://schemas.openxmlformats.org/package/2006/relationships"><Relationship Id="rId1" Type="http://schemas.openxmlformats.org/officeDocument/2006/relationships/package" Target="../embeddings/Microsoft_Excel_Worksheet76.xlsx"/></Relationships>
</file>

<file path=ppt/charts/_rels/chart78.xml.rels><?xml version="1.0" encoding="UTF-8" standalone="yes"?>
<Relationships xmlns="http://schemas.openxmlformats.org/package/2006/relationships"><Relationship Id="rId1" Type="http://schemas.openxmlformats.org/officeDocument/2006/relationships/package" Target="../embeddings/Microsoft_Excel_Worksheet77.xlsx"/></Relationships>
</file>

<file path=ppt/charts/_rels/chart79.xml.rels><?xml version="1.0" encoding="UTF-8" standalone="yes"?>
<Relationships xmlns="http://schemas.openxmlformats.org/package/2006/relationships"><Relationship Id="rId1" Type="http://schemas.openxmlformats.org/officeDocument/2006/relationships/package" Target="../embeddings/Microsoft_Excel_Worksheet78.xlsx"/></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4.png"/></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1" Type="http://schemas.openxmlformats.org/officeDocument/2006/relationships/package" Target="../embeddings/Microsoft_Excel_Worksheet81.xlsx"/></Relationships>
</file>

<file path=ppt/charts/_rels/chart83.xml.rels><?xml version="1.0" encoding="UTF-8" standalone="yes"?>
<Relationships xmlns="http://schemas.openxmlformats.org/package/2006/relationships"><Relationship Id="rId1" Type="http://schemas.openxmlformats.org/officeDocument/2006/relationships/package" Target="../embeddings/Microsoft_Excel_Worksheet82.xlsx"/></Relationships>
</file>

<file path=ppt/charts/_rels/chart84.xml.rels><?xml version="1.0" encoding="UTF-8" standalone="yes"?>
<Relationships xmlns="http://schemas.openxmlformats.org/package/2006/relationships"><Relationship Id="rId1" Type="http://schemas.openxmlformats.org/officeDocument/2006/relationships/package" Target="../embeddings/Microsoft_Excel_Worksheet83.xlsx"/></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1" Type="http://schemas.openxmlformats.org/officeDocument/2006/relationships/package" Target="../embeddings/Microsoft_Excel_Worksheet88.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4.png"/></Relationships>
</file>

<file path=ppt/charts/_rels/chart90.xml.rels><?xml version="1.0" encoding="UTF-8" standalone="yes"?>
<Relationships xmlns="http://schemas.openxmlformats.org/package/2006/relationships"><Relationship Id="rId1" Type="http://schemas.openxmlformats.org/officeDocument/2006/relationships/package" Target="../embeddings/Microsoft_Excel_Worksheet89.xlsx"/></Relationships>
</file>

<file path=ppt/charts/_rels/chart91.xml.rels><?xml version="1.0" encoding="UTF-8" standalone="yes"?>
<Relationships xmlns="http://schemas.openxmlformats.org/package/2006/relationships"><Relationship Id="rId1" Type="http://schemas.openxmlformats.org/officeDocument/2006/relationships/package" Target="../embeddings/Microsoft_Excel_Worksheet90.xlsx"/></Relationships>
</file>

<file path=ppt/charts/_rels/chart92.xml.rels><?xml version="1.0" encoding="UTF-8" standalone="yes"?>
<Relationships xmlns="http://schemas.openxmlformats.org/package/2006/relationships"><Relationship Id="rId1" Type="http://schemas.openxmlformats.org/officeDocument/2006/relationships/package" Target="../embeddings/Microsoft_Excel_Worksheet91.xlsx"/></Relationships>
</file>

<file path=ppt/charts/_rels/chart93.xml.rels><?xml version="1.0" encoding="UTF-8" standalone="yes"?>
<Relationships xmlns="http://schemas.openxmlformats.org/package/2006/relationships"><Relationship Id="rId1" Type="http://schemas.openxmlformats.org/officeDocument/2006/relationships/package" Target="../embeddings/Microsoft_Excel_Worksheet9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87399238130716E-2"/>
          <c:y val="0.15844141305320761"/>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strCache>
            </c:strRef>
          </c:cat>
          <c:val>
            <c:numRef>
              <c:f>Sheet1!$D$2:$D$32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0-EC0E-4D17-BF59-C145ABD11E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strCache>
            </c:strRef>
          </c:cat>
          <c:val>
            <c:numRef>
              <c:f>Sheet1!$E$2:$E$32</c:f>
              <c:numCache>
                <c:formatCode>General</c:formatCode>
                <c:ptCount val="31"/>
                <c:pt idx="0">
                  <c:v>5.4195111803963636</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1-EC0E-4D17-BF59-C145ABD11E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strCache>
            </c:strRef>
          </c:cat>
          <c:val>
            <c:numRef>
              <c:f>Sheet1!$F$2:$F$32</c:f>
              <c:numCache>
                <c:formatCode>General</c:formatCode>
                <c:ptCount val="31"/>
                <c:pt idx="0">
                  <c:v>#N/A</c:v>
                </c:pt>
                <c:pt idx="1">
                  <c:v>5.8517851277772186</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2-EC0E-4D17-BF59-C145ABD11EDD}"/>
            </c:ext>
          </c:extLst>
        </c:ser>
        <c:ser>
          <c:idx val="3"/>
          <c:order val="3"/>
          <c:tx>
            <c:strRef>
              <c:f>Sheet1!$G$1</c:f>
              <c:strCache>
                <c:ptCount val="1"/>
                <c:pt idx="0">
                  <c:v>About the same</c:v>
                </c:pt>
              </c:strCache>
            </c:strRef>
          </c:tx>
          <c:spPr>
            <a:solidFill>
              <a:srgbClr val="D9D9D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strCache>
            </c:strRef>
          </c:cat>
          <c:val>
            <c:numRef>
              <c:f>Sheet1!$G$2:$G$32</c:f>
              <c:numCache>
                <c:formatCode>General</c:formatCode>
                <c:ptCount val="31"/>
                <c:pt idx="0">
                  <c:v>#N/A</c:v>
                </c:pt>
                <c:pt idx="1">
                  <c:v>#N/A</c:v>
                </c:pt>
                <c:pt idx="2">
                  <c:v>5.8062676652759437</c:v>
                </c:pt>
                <c:pt idx="3">
                  <c:v>5.878725335176016</c:v>
                </c:pt>
                <c:pt idx="4">
                  <c:v>5.8952335670910383</c:v>
                </c:pt>
                <c:pt idx="5">
                  <c:v>5.9912587383875913</c:v>
                </c:pt>
                <c:pt idx="6">
                  <c:v>6.1267786291885216</c:v>
                </c:pt>
                <c:pt idx="7">
                  <c:v>6.2281345887923223</c:v>
                </c:pt>
                <c:pt idx="8">
                  <c:v>6.2449426302502289</c:v>
                </c:pt>
                <c:pt idx="9">
                  <c:v>6.2585896133744274</c:v>
                </c:pt>
                <c:pt idx="10">
                  <c:v>6.2607576773473914</c:v>
                </c:pt>
                <c:pt idx="11">
                  <c:v>6.378383662668643</c:v>
                </c:pt>
                <c:pt idx="12">
                  <c:v>6.4380400953057464</c:v>
                </c:pt>
                <c:pt idx="13">
                  <c:v>6.4639129989980484</c:v>
                </c:pt>
                <c:pt idx="14">
                  <c:v>6.5381784377313874</c:v>
                </c:pt>
                <c:pt idx="15">
                  <c:v>6.564207995980416</c:v>
                </c:pt>
                <c:pt idx="16">
                  <c:v>6.724967396587969</c:v>
                </c:pt>
                <c:pt idx="17">
                  <c:v>6.7597656948165277</c:v>
                </c:pt>
                <c:pt idx="18">
                  <c:v>6.8851700626924099</c:v>
                </c:pt>
                <c:pt idx="19">
                  <c:v>6.8990448937150699</c:v>
                </c:pt>
                <c:pt idx="20">
                  <c:v>7.0233518691333341</c:v>
                </c:pt>
                <c:pt idx="21">
                  <c:v>7.0740250192364833</c:v>
                </c:pt>
                <c:pt idx="22">
                  <c:v>7.1426098550722186</c:v>
                </c:pt>
                <c:pt idx="23">
                  <c:v>7.1472539873386154</c:v>
                </c:pt>
                <c:pt idx="24">
                  <c:v>7.1739117792779972</c:v>
                </c:pt>
                <c:pt idx="25">
                  <c:v>7.1866960352933864</c:v>
                </c:pt>
                <c:pt idx="26">
                  <c:v>7.2015659882732699</c:v>
                </c:pt>
                <c:pt idx="27">
                  <c:v>7.2032200050927813</c:v>
                </c:pt>
                <c:pt idx="28">
                  <c:v>7.409955477317185</c:v>
                </c:pt>
                <c:pt idx="29">
                  <c:v>#N/A</c:v>
                </c:pt>
                <c:pt idx="30">
                  <c:v>#N/A</c:v>
                </c:pt>
              </c:numCache>
            </c:numRef>
          </c:val>
          <c:extLst>
            <c:ext xmlns:c16="http://schemas.microsoft.com/office/drawing/2014/chart" uri="{C3380CC4-5D6E-409C-BE32-E72D297353CC}">
              <c16:uniqueId val="{00000003-EC0E-4D17-BF59-C145ABD11E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strCache>
            </c:strRef>
          </c:cat>
          <c:val>
            <c:numRef>
              <c:f>Sheet1!$H$2:$H$32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7.5122989459592233</c:v>
                </c:pt>
                <c:pt idx="30">
                  <c:v>#N/A</c:v>
                </c:pt>
              </c:numCache>
            </c:numRef>
          </c:val>
          <c:extLst>
            <c:ext xmlns:c16="http://schemas.microsoft.com/office/drawing/2014/chart" uri="{C3380CC4-5D6E-409C-BE32-E72D297353CC}">
              <c16:uniqueId val="{00000004-EC0E-4D17-BF59-C145ABD11E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strCache>
            </c:strRef>
          </c:cat>
          <c:val>
            <c:numRef>
              <c:f>Sheet1!$I$2:$I$32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5-EC0E-4D17-BF59-C145ABD11E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strCache>
            </c:strRef>
          </c:cat>
          <c:val>
            <c:numRef>
              <c:f>Sheet1!$J$2:$J$32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8.1249832394919039</c:v>
                </c:pt>
              </c:numCache>
            </c:numRef>
          </c:val>
          <c:extLst>
            <c:ext xmlns:c16="http://schemas.microsoft.com/office/drawing/2014/chart" uri="{C3380CC4-5D6E-409C-BE32-E72D297353CC}">
              <c16:uniqueId val="{00000006-EC0E-4D17-BF59-C145ABD11EDD}"/>
            </c:ext>
          </c:extLst>
        </c:ser>
        <c:dLbls>
          <c:showLegendKey val="0"/>
          <c:showVal val="0"/>
          <c:showCatName val="0"/>
          <c:showSerName val="0"/>
          <c:showPercent val="0"/>
          <c:showBubbleSize val="0"/>
        </c:dLbls>
        <c:gapWidth val="50"/>
        <c:overlap val="100"/>
        <c:axId val="779045984"/>
        <c:axId val="7790503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strCache>
            </c:strRef>
          </c:cat>
          <c:val>
            <c:numRef>
              <c:f>Sheet1!$K$2:$K$32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7.1739117792779972</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7-EC0E-4D17-BF59-C145ABD11EDD}"/>
            </c:ext>
          </c:extLst>
        </c:ser>
        <c:dLbls>
          <c:showLegendKey val="0"/>
          <c:showVal val="0"/>
          <c:showCatName val="0"/>
          <c:showSerName val="0"/>
          <c:showPercent val="0"/>
          <c:showBubbleSize val="0"/>
        </c:dLbls>
        <c:gapWidth val="0"/>
        <c:overlap val="-100"/>
        <c:axId val="779046528"/>
        <c:axId val="779049792"/>
      </c:barChart>
      <c:catAx>
        <c:axId val="779045984"/>
        <c:scaling>
          <c:orientation val="minMax"/>
        </c:scaling>
        <c:delete val="1"/>
        <c:axPos val="b"/>
        <c:numFmt formatCode="General" sourceLinked="1"/>
        <c:majorTickMark val="none"/>
        <c:minorTickMark val="none"/>
        <c:tickLblPos val="nextTo"/>
        <c:crossAx val="779050336"/>
        <c:crosses val="autoZero"/>
        <c:auto val="1"/>
        <c:lblAlgn val="ctr"/>
        <c:lblOffset val="100"/>
        <c:noMultiLvlLbl val="0"/>
      </c:catAx>
      <c:valAx>
        <c:axId val="7790503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79045984"/>
        <c:crosses val="autoZero"/>
        <c:crossBetween val="between"/>
      </c:valAx>
      <c:valAx>
        <c:axId val="7790497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79046528"/>
        <c:crosses val="max"/>
        <c:crossBetween val="between"/>
      </c:valAx>
      <c:catAx>
        <c:axId val="779046528"/>
        <c:scaling>
          <c:orientation val="minMax"/>
        </c:scaling>
        <c:delete val="1"/>
        <c:axPos val="b"/>
        <c:numFmt formatCode="General" sourceLinked="1"/>
        <c:majorTickMark val="out"/>
        <c:minorTickMark val="none"/>
        <c:tickLblPos val="nextTo"/>
        <c:crossAx val="7790497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3.8631993340752739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8962-4CCB-8BDA-63D9D91C59C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4.8083593067976738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8962-4CCB-8BDA-63D9D91C59C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4.8726205983427082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8962-4CCB-8BDA-63D9D91C59C7}"/>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5.0978696445756029</c:v>
                </c:pt>
                <c:pt idx="4">
                  <c:v>5.1226299927348862</c:v>
                </c:pt>
                <c:pt idx="5">
                  <c:v>5.1558606773111277</c:v>
                </c:pt>
                <c:pt idx="6">
                  <c:v>5.1594620664653501</c:v>
                </c:pt>
                <c:pt idx="7">
                  <c:v>5.2762983063125724</c:v>
                </c:pt>
                <c:pt idx="8">
                  <c:v>5.3830276162782766</c:v>
                </c:pt>
                <c:pt idx="9">
                  <c:v>5.4283170301144006</c:v>
                </c:pt>
                <c:pt idx="10">
                  <c:v>5.4523275660855912</c:v>
                </c:pt>
                <c:pt idx="11">
                  <c:v>5.4965791025944508</c:v>
                </c:pt>
                <c:pt idx="12">
                  <c:v>5.5332311736901634</c:v>
                </c:pt>
                <c:pt idx="13">
                  <c:v>5.5757350291484062</c:v>
                </c:pt>
                <c:pt idx="14">
                  <c:v>5.6545392688300602</c:v>
                </c:pt>
                <c:pt idx="15">
                  <c:v>5.6558466644125662</c:v>
                </c:pt>
                <c:pt idx="16">
                  <c:v>5.7033800190608641</c:v>
                </c:pt>
                <c:pt idx="17">
                  <c:v>5.7306146254115937</c:v>
                </c:pt>
                <c:pt idx="18">
                  <c:v>5.7313234244288589</c:v>
                </c:pt>
                <c:pt idx="19">
                  <c:v>5.736587435216455</c:v>
                </c:pt>
                <c:pt idx="20">
                  <c:v>5.7371799442923859</c:v>
                </c:pt>
                <c:pt idx="21">
                  <c:v>5.7537934737843566</c:v>
                </c:pt>
                <c:pt idx="22">
                  <c:v>5.8159022131577363</c:v>
                </c:pt>
                <c:pt idx="23">
                  <c:v>5.8188806978204184</c:v>
                </c:pt>
                <c:pt idx="24">
                  <c:v>5.8366474017898913</c:v>
                </c:pt>
                <c:pt idx="25">
                  <c:v>5.8960817134181234</c:v>
                </c:pt>
                <c:pt idx="26">
                  <c:v>5.9276528457715898</c:v>
                </c:pt>
                <c:pt idx="27">
                  <c:v>5.9313505015979144</c:v>
                </c:pt>
                <c:pt idx="28">
                  <c:v>5.9434940744175231</c:v>
                </c:pt>
                <c:pt idx="29">
                  <c:v>5.9719477468422051</c:v>
                </c:pt>
                <c:pt idx="30">
                  <c:v>5.993872136813108</c:v>
                </c:pt>
                <c:pt idx="31">
                  <c:v>5.9966920453373769</c:v>
                </c:pt>
                <c:pt idx="32">
                  <c:v>6.0314950374625163</c:v>
                </c:pt>
                <c:pt idx="33">
                  <c:v>6.0788113657324514</c:v>
                </c:pt>
                <c:pt idx="34">
                  <c:v>6.0884121451789426</c:v>
                </c:pt>
                <c:pt idx="35">
                  <c:v>6.1128085014138316</c:v>
                </c:pt>
                <c:pt idx="36">
                  <c:v>6.1279912120543489</c:v>
                </c:pt>
                <c:pt idx="37">
                  <c:v>6.172989982291929</c:v>
                </c:pt>
                <c:pt idx="38">
                  <c:v>6.2974284327956429</c:v>
                </c:pt>
                <c:pt idx="39">
                  <c:v>6.3274844606534328</c:v>
                </c:pt>
                <c:pt idx="40">
                  <c:v>6.344038250343643</c:v>
                </c:pt>
                <c:pt idx="41">
                  <c:v>6.3602510309652098</c:v>
                </c:pt>
                <c:pt idx="42">
                  <c:v>6.3911375698577411</c:v>
                </c:pt>
                <c:pt idx="43">
                  <c:v>6.4678640552361957</c:v>
                </c:pt>
                <c:pt idx="44">
                  <c:v>6.6136829520551927</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8962-4CCB-8BDA-63D9D91C59C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6.7706151663009582</c:v>
                </c:pt>
                <c:pt idx="46">
                  <c:v>6.8519081388149248</c:v>
                </c:pt>
                <c:pt idx="47">
                  <c:v>#N/A</c:v>
                </c:pt>
                <c:pt idx="48">
                  <c:v>#N/A</c:v>
                </c:pt>
                <c:pt idx="49">
                  <c:v>#N/A</c:v>
                </c:pt>
                <c:pt idx="50">
                  <c:v>#N/A</c:v>
                </c:pt>
                <c:pt idx="51">
                  <c:v>#N/A</c:v>
                </c:pt>
              </c:numCache>
            </c:numRef>
          </c:val>
          <c:extLst>
            <c:ext xmlns:c16="http://schemas.microsoft.com/office/drawing/2014/chart" uri="{C3380CC4-5D6E-409C-BE32-E72D297353CC}">
              <c16:uniqueId val="{00000004-8962-4CCB-8BDA-63D9D91C59C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6.913738111580539</c:v>
                </c:pt>
                <c:pt idx="48">
                  <c:v>6.9215496944540762</c:v>
                </c:pt>
                <c:pt idx="49">
                  <c:v>6.9354979877803533</c:v>
                </c:pt>
                <c:pt idx="50">
                  <c:v>6.9569537723627803</c:v>
                </c:pt>
                <c:pt idx="51">
                  <c:v>7.0065762074240876</c:v>
                </c:pt>
              </c:numCache>
            </c:numRef>
          </c:val>
          <c:extLst>
            <c:ext xmlns:c16="http://schemas.microsoft.com/office/drawing/2014/chart" uri="{C3380CC4-5D6E-409C-BE32-E72D297353CC}">
              <c16:uniqueId val="{00000005-8962-4CCB-8BDA-63D9D91C59C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8962-4CCB-8BDA-63D9D91C59C7}"/>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6.4678640552361957</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8962-4CCB-8BDA-63D9D91C59C7}"/>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069833371560457"/>
          <c:w val="0.74050409342017565"/>
          <c:h val="0.3997067183462532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3.224954335723385</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0.57969759177207392</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0.64044210227734322</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0.17855046983292322</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1.8640414751484453</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0.17855046983292322</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0.17445602149106598</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6875632"/>
        <c:axId val="89686692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5.955662452406485</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5.555665237179948</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DDD26FAB-490D-43F8-A437-AB434D273E98}"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Q17. In the last 12 months, have you had a care review meeting with your NHS mental health team to discuss how your care is working?</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6880528"/>
        <c:axId val="896871280"/>
      </c:scatterChart>
      <c:catAx>
        <c:axId val="896875632"/>
        <c:scaling>
          <c:orientation val="minMax"/>
        </c:scaling>
        <c:delete val="1"/>
        <c:axPos val="l"/>
        <c:numFmt formatCode="General" sourceLinked="1"/>
        <c:majorTickMark val="out"/>
        <c:minorTickMark val="none"/>
        <c:tickLblPos val="nextTo"/>
        <c:crossAx val="896866928"/>
        <c:crosses val="autoZero"/>
        <c:auto val="1"/>
        <c:lblAlgn val="ctr"/>
        <c:lblOffset val="100"/>
        <c:noMultiLvlLbl val="0"/>
      </c:catAx>
      <c:valAx>
        <c:axId val="896866928"/>
        <c:scaling>
          <c:orientation val="minMax"/>
          <c:min val="1"/>
        </c:scaling>
        <c:delete val="1"/>
        <c:axPos val="b"/>
        <c:numFmt formatCode="General" sourceLinked="1"/>
        <c:majorTickMark val="none"/>
        <c:minorTickMark val="none"/>
        <c:tickLblPos val="nextTo"/>
        <c:crossAx val="896875632"/>
        <c:crosses val="autoZero"/>
        <c:crossBetween val="between"/>
      </c:valAx>
      <c:valAx>
        <c:axId val="896871280"/>
        <c:scaling>
          <c:orientation val="minMax"/>
          <c:min val="0"/>
        </c:scaling>
        <c:delete val="1"/>
        <c:axPos val="r"/>
        <c:numFmt formatCode="#;;0" sourceLinked="0"/>
        <c:majorTickMark val="out"/>
        <c:minorTickMark val="none"/>
        <c:tickLblPos val="nextTo"/>
        <c:crossAx val="896880528"/>
        <c:crosses val="max"/>
        <c:crossBetween val="midCat"/>
        <c:majorUnit val="1"/>
      </c:valAx>
      <c:valAx>
        <c:axId val="89688052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7128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49728682170542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4.3392869818826174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8.9565337298328274E-2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0.66447974379109276</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0.18525198456890379</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1.9340043345342455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0.18525198456890468</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9.4675041998043774E-2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6.9800656580659064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6.245586214808065</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6F86-4DED-B37F-E821921B61B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6F86-4DED-B37F-E821921B61B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5.417796957007563</c:v>
                </c:pt>
                <c:pt idx="1">
                  <c:v>5.6687877335906007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6F86-4DED-B37F-E821921B61B8}"/>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5.5729023571360559</c:v>
                </c:pt>
                <c:pt idx="3">
                  <c:v>5.6331355282969522</c:v>
                </c:pt>
                <c:pt idx="4">
                  <c:v>5.6336243746441443</c:v>
                </c:pt>
                <c:pt idx="5">
                  <c:v>5.6718764074805312</c:v>
                </c:pt>
                <c:pt idx="6">
                  <c:v>5.6812054620890446</c:v>
                </c:pt>
                <c:pt idx="7">
                  <c:v>5.7154257117490426</c:v>
                </c:pt>
                <c:pt idx="8">
                  <c:v>5.7473316799608867</c:v>
                </c:pt>
                <c:pt idx="9">
                  <c:v>5.7510117332318273</c:v>
                </c:pt>
                <c:pt idx="10">
                  <c:v>5.7667849513506546</c:v>
                </c:pt>
                <c:pt idx="11">
                  <c:v>5.8395746850698496</c:v>
                </c:pt>
                <c:pt idx="12">
                  <c:v>5.845655495888475</c:v>
                </c:pt>
                <c:pt idx="13">
                  <c:v>5.8765866658985377</c:v>
                </c:pt>
                <c:pt idx="14">
                  <c:v>5.8792805657533096</c:v>
                </c:pt>
                <c:pt idx="15">
                  <c:v>5.8981355133936209</c:v>
                </c:pt>
                <c:pt idx="16">
                  <c:v>5.9091252501436946</c:v>
                </c:pt>
                <c:pt idx="17">
                  <c:v>5.9552332985829253</c:v>
                </c:pt>
                <c:pt idx="18">
                  <c:v>6.0082558523491727</c:v>
                </c:pt>
                <c:pt idx="19">
                  <c:v>6.0204078369384924</c:v>
                </c:pt>
                <c:pt idx="20">
                  <c:v>6.0711274293405202</c:v>
                </c:pt>
                <c:pt idx="21">
                  <c:v>6.0922971192345718</c:v>
                </c:pt>
                <c:pt idx="22">
                  <c:v>6.1015436549982223</c:v>
                </c:pt>
                <c:pt idx="23">
                  <c:v>6.129813552214225</c:v>
                </c:pt>
                <c:pt idx="24">
                  <c:v>6.1479112954297674</c:v>
                </c:pt>
                <c:pt idx="25">
                  <c:v>6.1848318256380992</c:v>
                </c:pt>
                <c:pt idx="26">
                  <c:v>6.1907505706218693</c:v>
                </c:pt>
                <c:pt idx="27">
                  <c:v>6.2071300067297894</c:v>
                </c:pt>
                <c:pt idx="28">
                  <c:v>6.2234627735741892</c:v>
                </c:pt>
                <c:pt idx="29">
                  <c:v>6.2384183007477478</c:v>
                </c:pt>
                <c:pt idx="30">
                  <c:v>6.2500375038125799</c:v>
                </c:pt>
                <c:pt idx="31">
                  <c:v>6.253640148745184</c:v>
                </c:pt>
                <c:pt idx="32">
                  <c:v>6.2671669187908652</c:v>
                </c:pt>
                <c:pt idx="33">
                  <c:v>6.2889189349516963</c:v>
                </c:pt>
                <c:pt idx="34">
                  <c:v>6.3046129016344494</c:v>
                </c:pt>
                <c:pt idx="35">
                  <c:v>6.3558101085260663</c:v>
                </c:pt>
                <c:pt idx="36">
                  <c:v>6.369203465255044</c:v>
                </c:pt>
                <c:pt idx="37">
                  <c:v>6.4154844758300866</c:v>
                </c:pt>
                <c:pt idx="38">
                  <c:v>6.4574399416648047</c:v>
                </c:pt>
                <c:pt idx="39">
                  <c:v>6.4793933942552222</c:v>
                </c:pt>
                <c:pt idx="40">
                  <c:v>6.480674628470795</c:v>
                </c:pt>
                <c:pt idx="41">
                  <c:v>6.4998855417829677</c:v>
                </c:pt>
                <c:pt idx="42">
                  <c:v>6.5317477495940457</c:v>
                </c:pt>
                <c:pt idx="43">
                  <c:v>6.5362333485789286</c:v>
                </c:pt>
                <c:pt idx="44">
                  <c:v>6.573020772300338</c:v>
                </c:pt>
                <c:pt idx="45">
                  <c:v>6.6676255293683822</c:v>
                </c:pt>
                <c:pt idx="46">
                  <c:v>#N/A</c:v>
                </c:pt>
                <c:pt idx="47">
                  <c:v>#N/A</c:v>
                </c:pt>
                <c:pt idx="48">
                  <c:v>#N/A</c:v>
                </c:pt>
                <c:pt idx="49">
                  <c:v>#N/A</c:v>
                </c:pt>
              </c:numCache>
            </c:numRef>
          </c:val>
          <c:extLst>
            <c:ext xmlns:c16="http://schemas.microsoft.com/office/drawing/2014/chart" uri="{C3380CC4-5D6E-409C-BE32-E72D297353CC}">
              <c16:uniqueId val="{00000003-6F86-4DED-B37F-E821921B61B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6.6716401280046984</c:v>
                </c:pt>
                <c:pt idx="47">
                  <c:v>6.6891552443134472</c:v>
                </c:pt>
                <c:pt idx="48">
                  <c:v>#N/A</c:v>
                </c:pt>
                <c:pt idx="49">
                  <c:v>#N/A</c:v>
                </c:pt>
              </c:numCache>
            </c:numRef>
          </c:val>
          <c:extLst>
            <c:ext xmlns:c16="http://schemas.microsoft.com/office/drawing/2014/chart" uri="{C3380CC4-5D6E-409C-BE32-E72D297353CC}">
              <c16:uniqueId val="{00000004-6F86-4DED-B37F-E821921B61B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6.7556217563476224</c:v>
                </c:pt>
                <c:pt idx="49">
                  <c:v>#N/A</c:v>
                </c:pt>
              </c:numCache>
            </c:numRef>
          </c:val>
          <c:extLst>
            <c:ext xmlns:c16="http://schemas.microsoft.com/office/drawing/2014/chart" uri="{C3380CC4-5D6E-409C-BE32-E72D297353CC}">
              <c16:uniqueId val="{00000005-6F86-4DED-B37F-E821921B61B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7.0573930266978779</c:v>
                </c:pt>
              </c:numCache>
            </c:numRef>
          </c:val>
          <c:extLst>
            <c:ext xmlns:c16="http://schemas.microsoft.com/office/drawing/2014/chart" uri="{C3380CC4-5D6E-409C-BE32-E72D297353CC}">
              <c16:uniqueId val="{00000006-6F86-4DED-B37F-E821921B61B8}"/>
            </c:ext>
          </c:extLst>
        </c:ser>
        <c:dLbls>
          <c:showLegendKey val="0"/>
          <c:showVal val="0"/>
          <c:showCatName val="0"/>
          <c:showSerName val="0"/>
          <c:showPercent val="0"/>
          <c:showBubbleSize val="0"/>
        </c:dLbls>
        <c:gapWidth val="50"/>
        <c:overlap val="100"/>
        <c:axId val="896876720"/>
        <c:axId val="89688161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6.2889189349516963</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6F86-4DED-B37F-E821921B61B8}"/>
            </c:ext>
          </c:extLst>
        </c:ser>
        <c:dLbls>
          <c:showLegendKey val="0"/>
          <c:showVal val="0"/>
          <c:showCatName val="0"/>
          <c:showSerName val="0"/>
          <c:showPercent val="0"/>
          <c:showBubbleSize val="0"/>
        </c:dLbls>
        <c:gapWidth val="0"/>
        <c:overlap val="-100"/>
        <c:axId val="896877264"/>
        <c:axId val="896870192"/>
      </c:barChart>
      <c:catAx>
        <c:axId val="896876720"/>
        <c:scaling>
          <c:orientation val="minMax"/>
        </c:scaling>
        <c:delete val="1"/>
        <c:axPos val="b"/>
        <c:numFmt formatCode="General" sourceLinked="1"/>
        <c:majorTickMark val="none"/>
        <c:minorTickMark val="none"/>
        <c:tickLblPos val="nextTo"/>
        <c:crossAx val="896881616"/>
        <c:crosses val="autoZero"/>
        <c:auto val="1"/>
        <c:lblAlgn val="ctr"/>
        <c:lblOffset val="100"/>
        <c:noMultiLvlLbl val="0"/>
      </c:catAx>
      <c:valAx>
        <c:axId val="89688161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76720"/>
        <c:crosses val="autoZero"/>
        <c:crossBetween val="between"/>
      </c:valAx>
      <c:valAx>
        <c:axId val="8968701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77264"/>
        <c:crosses val="max"/>
        <c:crossBetween val="between"/>
      </c:valAx>
      <c:catAx>
        <c:axId val="896877264"/>
        <c:scaling>
          <c:orientation val="minMax"/>
        </c:scaling>
        <c:delete val="1"/>
        <c:axPos val="b"/>
        <c:numFmt formatCode="General" sourceLinked="1"/>
        <c:majorTickMark val="out"/>
        <c:minorTickMark val="none"/>
        <c:tickLblPos val="nextTo"/>
        <c:crossAx val="8968701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5.5339939202240727</c:v>
                </c:pt>
              </c:numCache>
            </c:numRef>
          </c:val>
          <c:extLst>
            <c:ext xmlns:c16="http://schemas.microsoft.com/office/drawing/2014/chart" uri="{C3380CC4-5D6E-409C-BE32-E72D297353CC}">
              <c16:uniqueId val="{00000000-2615-48FB-A20C-204DBD5E11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615-48FB-A20C-204DBD5E11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0.13531261380939075</c:v>
                </c:pt>
              </c:numCache>
            </c:numRef>
          </c:val>
          <c:extLst>
            <c:ext xmlns:c16="http://schemas.microsoft.com/office/drawing/2014/chart" uri="{C3380CC4-5D6E-409C-BE32-E72D297353CC}">
              <c16:uniqueId val="{00000002-2615-48FB-A20C-204DBD5E11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0.11647930819515917</c:v>
                </c:pt>
              </c:numCache>
            </c:numRef>
          </c:val>
          <c:extLst>
            <c:ext xmlns:c16="http://schemas.microsoft.com/office/drawing/2014/chart" uri="{C3380CC4-5D6E-409C-BE32-E72D297353CC}">
              <c16:uniqueId val="{00000003-2615-48FB-A20C-204DBD5E11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1.2160273880855517</c:v>
                </c:pt>
              </c:numCache>
            </c:numRef>
          </c:val>
          <c:extLst>
            <c:ext xmlns:c16="http://schemas.microsoft.com/office/drawing/2014/chart" uri="{C3380CC4-5D6E-409C-BE32-E72D297353CC}">
              <c16:uniqueId val="{00000004-2615-48FB-A20C-204DBD5E11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0.11647930819516006</c:v>
                </c:pt>
              </c:numCache>
            </c:numRef>
          </c:val>
          <c:extLst>
            <c:ext xmlns:c16="http://schemas.microsoft.com/office/drawing/2014/chart" uri="{C3380CC4-5D6E-409C-BE32-E72D297353CC}">
              <c16:uniqueId val="{00000005-2615-48FB-A20C-204DBD5E11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0.29253648186327474</c:v>
                </c:pt>
              </c:numCache>
            </c:numRef>
          </c:val>
          <c:extLst>
            <c:ext xmlns:c16="http://schemas.microsoft.com/office/drawing/2014/chart" uri="{C3380CC4-5D6E-409C-BE32-E72D297353CC}">
              <c16:uniqueId val="{00000006-2615-48FB-A20C-204DBD5E11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615-48FB-A20C-204DBD5E11B4}"/>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6.4140131912635789</c:v>
                </c:pt>
              </c:numCache>
            </c:numRef>
          </c:xVal>
          <c:yVal>
            <c:numLit>
              <c:formatCode>General</c:formatCode>
              <c:ptCount val="1"/>
              <c:pt idx="0">
                <c:v>1</c:v>
              </c:pt>
            </c:numLit>
          </c:yVal>
          <c:smooth val="0"/>
          <c:extLst>
            <c:ext xmlns:c16="http://schemas.microsoft.com/office/drawing/2014/chart" uri="{C3380CC4-5D6E-409C-BE32-E72D297353CC}">
              <c16:uniqueId val="{00000008-2615-48FB-A20C-204DBD5E11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615-48FB-A20C-204DBD5E11B4}"/>
              </c:ext>
            </c:extLst>
          </c:dPt>
          <c:xVal>
            <c:numRef>
              <c:f>Sheet1!$B$12</c:f>
              <c:numCache>
                <c:formatCode>0.0</c:formatCode>
                <c:ptCount val="1"/>
                <c:pt idx="0">
                  <c:v>6.3937995362713984</c:v>
                </c:pt>
              </c:numCache>
            </c:numRef>
          </c:xVal>
          <c:yVal>
            <c:numLit>
              <c:formatCode>General</c:formatCode>
              <c:ptCount val="1"/>
              <c:pt idx="0">
                <c:v>1</c:v>
              </c:pt>
            </c:numLit>
          </c:yVal>
          <c:smooth val="0"/>
          <c:extLst>
            <c:ext xmlns:c16="http://schemas.microsoft.com/office/drawing/2014/chart" uri="{C3380CC4-5D6E-409C-BE32-E72D297353CC}">
              <c16:uniqueId val="{0000000A-2615-48FB-A20C-204DBD5E11B4}"/>
            </c:ext>
          </c:extLst>
        </c:ser>
        <c:ser>
          <c:idx val="9"/>
          <c:order val="10"/>
          <c:tx>
            <c:v>label</c:v>
          </c:tx>
          <c:spPr>
            <a:ln w="25400" cap="rnd">
              <a:noFill/>
              <a:round/>
            </a:ln>
            <a:effectLst/>
          </c:spPr>
          <c:marker>
            <c:symbol val="none"/>
          </c:marker>
          <c:dLbls>
            <c:dLbl>
              <c:idx val="0"/>
              <c:tx>
                <c:rich>
                  <a:bodyPr/>
                  <a:lstStyle/>
                  <a:p>
                    <a:fld id="{AEF2F821-102B-4DDF-AFE0-DDC47C091DF7}"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615-48FB-A20C-204DBD5E11B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C-2615-48FB-A20C-204DBD5E11B4}"/>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4.9948236035362186</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0.15183060901379974</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0.11989751915796187</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1.2517130237012504</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0.11989751915796276</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0.43006002336043458</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0.14320376947767066</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6.1037339940640649</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5.8924082435586058</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4.1800223643485657</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0.13412116457968892</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0.10212492345078061</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1.066169655765945</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0.10212492345078061</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0.29714465747925622</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5.1697984908793702</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4.9493532802620077</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395896464646465"/>
          <c:w val="0.74050409342017565"/>
          <c:h val="0.3876717171717171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6.3352755220684971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4.1904811508430839E-3</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0.35569599285678066</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9.9165383438148069E-2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1.035272479544167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9.9165383438148069E-2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8.0886889515597638E-2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7.4681300635997721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7.3119636192863524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Q15. To what extent did your NHS mental health team involve you in agreeing your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C39-472D-A81F-C39B1FCC9A5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6.0748645169172537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C39-472D-A81F-C39B1FCC9A5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6.145335090451491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C39-472D-A81F-C39B1FCC9A53}"/>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6.2235349693778854</c:v>
                </c:pt>
                <c:pt idx="3">
                  <c:v>6.2495684193651231</c:v>
                </c:pt>
                <c:pt idx="4">
                  <c:v>6.3193818077640271</c:v>
                </c:pt>
                <c:pt idx="5">
                  <c:v>6.3556654161996562</c:v>
                </c:pt>
                <c:pt idx="6">
                  <c:v>6.3871343009580412</c:v>
                </c:pt>
                <c:pt idx="7">
                  <c:v>6.3871683983656977</c:v>
                </c:pt>
                <c:pt idx="8">
                  <c:v>6.4306660855179469</c:v>
                </c:pt>
                <c:pt idx="9">
                  <c:v>6.4328980561750164</c:v>
                </c:pt>
                <c:pt idx="10">
                  <c:v>6.4409837838499033</c:v>
                </c:pt>
                <c:pt idx="11">
                  <c:v>6.467708804576306</c:v>
                </c:pt>
                <c:pt idx="12">
                  <c:v>6.4989792225148069</c:v>
                </c:pt>
                <c:pt idx="13">
                  <c:v>6.5142596951567331</c:v>
                </c:pt>
                <c:pt idx="14">
                  <c:v>6.5236529345052379</c:v>
                </c:pt>
                <c:pt idx="15">
                  <c:v>6.5426040852426199</c:v>
                </c:pt>
                <c:pt idx="16">
                  <c:v>6.5480457222099346</c:v>
                </c:pt>
                <c:pt idx="17">
                  <c:v>6.5647680934411694</c:v>
                </c:pt>
                <c:pt idx="18">
                  <c:v>6.5775321008080088</c:v>
                </c:pt>
                <c:pt idx="19">
                  <c:v>6.6149200131640047</c:v>
                </c:pt>
                <c:pt idx="20">
                  <c:v>6.6296915406373964</c:v>
                </c:pt>
                <c:pt idx="21">
                  <c:v>6.6344683886915972</c:v>
                </c:pt>
                <c:pt idx="22">
                  <c:v>6.6751755085941298</c:v>
                </c:pt>
                <c:pt idx="23">
                  <c:v>6.70521626577293</c:v>
                </c:pt>
                <c:pt idx="24">
                  <c:v>6.7080750843646886</c:v>
                </c:pt>
                <c:pt idx="25">
                  <c:v>6.7557950630765617</c:v>
                </c:pt>
                <c:pt idx="26">
                  <c:v>6.8371524347364598</c:v>
                </c:pt>
                <c:pt idx="27">
                  <c:v>6.8372031773707649</c:v>
                </c:pt>
                <c:pt idx="28">
                  <c:v>6.8568317719848721</c:v>
                </c:pt>
                <c:pt idx="29">
                  <c:v>6.8610921883396827</c:v>
                </c:pt>
                <c:pt idx="30">
                  <c:v>6.8773173493004292</c:v>
                </c:pt>
                <c:pt idx="31">
                  <c:v>6.8883312424129874</c:v>
                </c:pt>
                <c:pt idx="32">
                  <c:v>6.889953252881142</c:v>
                </c:pt>
                <c:pt idx="33">
                  <c:v>6.905659478178519</c:v>
                </c:pt>
                <c:pt idx="34">
                  <c:v>6.9558645246233839</c:v>
                </c:pt>
                <c:pt idx="35">
                  <c:v>6.988880889616377</c:v>
                </c:pt>
                <c:pt idx="36">
                  <c:v>7.0418890394490052</c:v>
                </c:pt>
                <c:pt idx="37">
                  <c:v>7.0564654740035007</c:v>
                </c:pt>
                <c:pt idx="38">
                  <c:v>7.064265892344042</c:v>
                </c:pt>
                <c:pt idx="39">
                  <c:v>7.0672228436276168</c:v>
                </c:pt>
                <c:pt idx="40">
                  <c:v>7.0770237061771866</c:v>
                </c:pt>
                <c:pt idx="41">
                  <c:v>7.0855255385490494</c:v>
                </c:pt>
                <c:pt idx="42">
                  <c:v>7.1226579758075506</c:v>
                </c:pt>
                <c:pt idx="43">
                  <c:v>7.2526069901032324</c:v>
                </c:pt>
                <c:pt idx="44">
                  <c:v>7.2845129490298817</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3-6C39-472D-A81F-C39B1FCC9A5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7.2793692390429827</c:v>
                </c:pt>
                <c:pt idx="46">
                  <c:v>7.3663865336400223</c:v>
                </c:pt>
                <c:pt idx="47">
                  <c:v>7.4402782230043716</c:v>
                </c:pt>
                <c:pt idx="48">
                  <c:v>#N/A</c:v>
                </c:pt>
                <c:pt idx="49">
                  <c:v>#N/A</c:v>
                </c:pt>
                <c:pt idx="50">
                  <c:v>#N/A</c:v>
                </c:pt>
              </c:numCache>
            </c:numRef>
          </c:val>
          <c:extLst>
            <c:ext xmlns:c16="http://schemas.microsoft.com/office/drawing/2014/chart" uri="{C3380CC4-5D6E-409C-BE32-E72D297353CC}">
              <c16:uniqueId val="{00000004-6C39-472D-A81F-C39B1FCC9A5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7.4845317381621133</c:v>
                </c:pt>
                <c:pt idx="49">
                  <c:v>7.5054925939634289</c:v>
                </c:pt>
                <c:pt idx="50">
                  <c:v>7.5576318260830906</c:v>
                </c:pt>
              </c:numCache>
            </c:numRef>
          </c:val>
          <c:extLst>
            <c:ext xmlns:c16="http://schemas.microsoft.com/office/drawing/2014/chart" uri="{C3380CC4-5D6E-409C-BE32-E72D297353CC}">
              <c16:uniqueId val="{00000005-6C39-472D-A81F-C39B1FCC9A5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C39-472D-A81F-C39B1FCC9A53}"/>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6.6296915406373964</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C39-472D-A81F-C39B1FCC9A53}"/>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3104460118817596"/>
          <c:w val="0.74050409342017565"/>
          <c:h val="0.686340434928467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4.2393307033175374</c:v>
                </c:pt>
              </c:numCache>
            </c:numRef>
          </c:val>
          <c:extLst>
            <c:ext xmlns:c16="http://schemas.microsoft.com/office/drawing/2014/chart" uri="{C3380CC4-5D6E-409C-BE32-E72D297353CC}">
              <c16:uniqueId val="{00000000-B93E-494F-8618-F6AF32BEF56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B93E-494F-8618-F6AF32BEF56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0.25651735511223439</c:v>
                </c:pt>
              </c:numCache>
            </c:numRef>
          </c:val>
          <c:extLst>
            <c:ext xmlns:c16="http://schemas.microsoft.com/office/drawing/2014/chart" uri="{C3380CC4-5D6E-409C-BE32-E72D297353CC}">
              <c16:uniqueId val="{00000002-B93E-494F-8618-F6AF32BEF56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0.1538344632511679</c:v>
                </c:pt>
              </c:numCache>
            </c:numRef>
          </c:val>
          <c:extLst>
            <c:ext xmlns:c16="http://schemas.microsoft.com/office/drawing/2014/chart" uri="{C3380CC4-5D6E-409C-BE32-E72D297353CC}">
              <c16:uniqueId val="{00000003-B93E-494F-8618-F6AF32BEF56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1.6060098865923162</c:v>
                </c:pt>
              </c:numCache>
            </c:numRef>
          </c:val>
          <c:extLst>
            <c:ext xmlns:c16="http://schemas.microsoft.com/office/drawing/2014/chart" uri="{C3380CC4-5D6E-409C-BE32-E72D297353CC}">
              <c16:uniqueId val="{00000004-B93E-494F-8618-F6AF32BEF56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0.1538344632511679</c:v>
                </c:pt>
              </c:numCache>
            </c:numRef>
          </c:val>
          <c:extLst>
            <c:ext xmlns:c16="http://schemas.microsoft.com/office/drawing/2014/chart" uri="{C3380CC4-5D6E-409C-BE32-E72D297353CC}">
              <c16:uniqueId val="{00000005-B93E-494F-8618-F6AF32BEF56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0.47662157967328955</c:v>
                </c:pt>
              </c:numCache>
            </c:numRef>
          </c:val>
          <c:extLst>
            <c:ext xmlns:c16="http://schemas.microsoft.com/office/drawing/2014/chart" uri="{C3380CC4-5D6E-409C-BE32-E72D297353CC}">
              <c16:uniqueId val="{00000006-B93E-494F-8618-F6AF32BEF56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B93E-494F-8618-F6AF32BEF562}"/>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4.912813293875173</c:v>
                </c:pt>
              </c:numCache>
            </c:numRef>
          </c:xVal>
          <c:yVal>
            <c:numLit>
              <c:formatCode>General</c:formatCode>
              <c:ptCount val="1"/>
              <c:pt idx="0">
                <c:v>1</c:v>
              </c:pt>
            </c:numLit>
          </c:yVal>
          <c:smooth val="0"/>
          <c:extLst>
            <c:ext xmlns:c16="http://schemas.microsoft.com/office/drawing/2014/chart" uri="{C3380CC4-5D6E-409C-BE32-E72D297353CC}">
              <c16:uniqueId val="{00000008-B93E-494F-8618-F6AF32BEF56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B93E-494F-8618-F6AF32BEF562}"/>
              </c:ext>
            </c:extLst>
          </c:dPt>
          <c:xVal>
            <c:numRef>
              <c:f>Sheet1!$B$12</c:f>
              <c:numCache>
                <c:formatCode>0.0</c:formatCode>
                <c:ptCount val="1"/>
                <c:pt idx="0">
                  <c:v>5.4526874649770978</c:v>
                </c:pt>
              </c:numCache>
            </c:numRef>
          </c:xVal>
          <c:yVal>
            <c:numLit>
              <c:formatCode>General</c:formatCode>
              <c:ptCount val="1"/>
              <c:pt idx="0">
                <c:v>1</c:v>
              </c:pt>
            </c:numLit>
          </c:yVal>
          <c:smooth val="0"/>
          <c:extLst>
            <c:ext xmlns:c16="http://schemas.microsoft.com/office/drawing/2014/chart" uri="{C3380CC4-5D6E-409C-BE32-E72D297353CC}">
              <c16:uniqueId val="{0000000A-B93E-494F-8618-F6AF32BEF562}"/>
            </c:ext>
          </c:extLst>
        </c:ser>
        <c:ser>
          <c:idx val="9"/>
          <c:order val="10"/>
          <c:tx>
            <c:v>label</c:v>
          </c:tx>
          <c:spPr>
            <a:ln w="25400" cap="rnd">
              <a:noFill/>
              <a:round/>
            </a:ln>
            <a:effectLst/>
          </c:spPr>
          <c:marker>
            <c:symbol val="none"/>
          </c:marker>
          <c:dLbls>
            <c:dLbl>
              <c:idx val="0"/>
              <c:tx>
                <c:rich>
                  <a:bodyPr/>
                  <a:lstStyle/>
                  <a:p>
                    <a:fld id="{A233FD3D-1A42-4BDE-8184-704CEC602965}"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B93E-494F-8618-F6AF32BEF56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Q22_4. Have any of the following been discussed with you about your medication?
What will happen if I stop taking my medication</c:v>
                  </c:pt>
                </c15:dlblRangeCache>
              </c15:datalabelsRange>
            </c:ext>
            <c:ext xmlns:c16="http://schemas.microsoft.com/office/drawing/2014/chart" uri="{C3380CC4-5D6E-409C-BE32-E72D297353CC}">
              <c16:uniqueId val="{0000000C-B93E-494F-8618-F6AF32BEF562}"/>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113857764016926"/>
          <c:w val="0.74050409342017565"/>
          <c:h val="0.2832482967515279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5.4246145269326638</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0.39243626949878863</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0.16502558755540342</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1.7228436304416483</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0.16502558755540342</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7.7293859739532067E-2</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47072"/>
        <c:axId val="77904761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7.3145118049941926</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312A-41BF-AC83-8EB513E843D5}"/>
              </c:ext>
            </c:extLst>
          </c:dPt>
          <c:xVal>
            <c:numRef>
              <c:f>Sheet1!$B$12</c:f>
              <c:numCache>
                <c:formatCode>0.0</c:formatCode>
                <c:ptCount val="1"/>
                <c:pt idx="0">
                  <c:v>6.84349819920768</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layout>
                <c:manualLayout>
                  <c:x val="-0.2156059150718842"/>
                  <c:y val="2.9380912123641717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b="0" dirty="0"/>
                      <a:t>Q7. </a:t>
                    </a:r>
                    <a:r>
                      <a:rPr lang="en-GB" sz="900" b="0" i="0" u="none" strike="noStrike" baseline="0" dirty="0">
                        <a:effectLst/>
                      </a:rPr>
                      <a:t>Was the support offered appropriate for your mental health needs?</a:t>
                    </a:r>
                    <a:endParaRPr lang="en-GB" b="0"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3689464667977"/>
                      <c:h val="0.43494986737277791"/>
                    </c:manualLayout>
                  </c15:layout>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2512"/>
        <c:axId val="779048704"/>
      </c:scatterChart>
      <c:catAx>
        <c:axId val="779047072"/>
        <c:scaling>
          <c:orientation val="minMax"/>
        </c:scaling>
        <c:delete val="1"/>
        <c:axPos val="l"/>
        <c:numFmt formatCode="General" sourceLinked="1"/>
        <c:majorTickMark val="out"/>
        <c:minorTickMark val="none"/>
        <c:tickLblPos val="nextTo"/>
        <c:crossAx val="779047616"/>
        <c:crosses val="autoZero"/>
        <c:auto val="1"/>
        <c:lblAlgn val="ctr"/>
        <c:lblOffset val="100"/>
        <c:noMultiLvlLbl val="0"/>
      </c:catAx>
      <c:valAx>
        <c:axId val="779047616"/>
        <c:scaling>
          <c:orientation val="minMax"/>
          <c:min val="1"/>
        </c:scaling>
        <c:delete val="1"/>
        <c:axPos val="b"/>
        <c:numFmt formatCode="General" sourceLinked="1"/>
        <c:majorTickMark val="none"/>
        <c:minorTickMark val="none"/>
        <c:tickLblPos val="nextTo"/>
        <c:crossAx val="779047072"/>
        <c:crosses val="autoZero"/>
        <c:crossBetween val="between"/>
      </c:valAx>
      <c:valAx>
        <c:axId val="779048704"/>
        <c:scaling>
          <c:orientation val="minMax"/>
          <c:min val="0"/>
        </c:scaling>
        <c:delete val="1"/>
        <c:axPos val="r"/>
        <c:numFmt formatCode="#;;0" sourceLinked="0"/>
        <c:majorTickMark val="out"/>
        <c:minorTickMark val="none"/>
        <c:tickLblPos val="nextTo"/>
        <c:crossAx val="779052512"/>
        <c:crosses val="max"/>
        <c:crossBetween val="midCat"/>
        <c:majorUnit val="1"/>
      </c:valAx>
      <c:valAx>
        <c:axId val="77905251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48704"/>
        <c:crosses val="max"/>
        <c:crossBetween val="midCat"/>
      </c:valAx>
      <c:spPr>
        <a:solidFill>
          <a:schemeClr val="bg1">
            <a:lumMod val="95000"/>
          </a:schemeClr>
        </a:solidFill>
        <a:ln>
          <a:noFill/>
        </a:ln>
        <a:effectLst>
          <a:softEdge rad="0"/>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7265901109944335"/>
          <c:w val="0.74050409342017565"/>
          <c:h val="0.6783035805020155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4.671053148606183</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0.28124100606099312</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0.10451681086742326</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1.0911406197330535</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0.10451681086742326</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0.37489101058032492</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0.2200169014613973</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5.5262538058950259</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5.6023812754011262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C20C5B80-D864-4A40-88C0-ABE6B6CA66E8}"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4465548951695"/>
                      <c:h val="0.40976622840965649"/>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Q22_3. Have any of the following been discussed with you about your medication?
Side effects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1267883706490548"/>
          <c:w val="0.74050409342017565"/>
          <c:h val="0.7382838052657134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6.0493576308908112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0.34713627737302843</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0.11320361540729706</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1.1818296219181716</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0.11320361540729618</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0.30264538460821466</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8176"/>
        <c:axId val="89831382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6.8380571466741138</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7.1006123346302221</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058FB6BB-AA46-44CB-8CA7-4532D0DF2B24}"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Q22_2. Have any of the following been discussed with you about your medication?
Benefits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0560"/>
        <c:axId val="898318720"/>
      </c:scatterChart>
      <c:catAx>
        <c:axId val="898318176"/>
        <c:scaling>
          <c:orientation val="minMax"/>
        </c:scaling>
        <c:delete val="1"/>
        <c:axPos val="l"/>
        <c:numFmt formatCode="General" sourceLinked="1"/>
        <c:majorTickMark val="out"/>
        <c:minorTickMark val="none"/>
        <c:tickLblPos val="nextTo"/>
        <c:crossAx val="898313824"/>
        <c:crosses val="autoZero"/>
        <c:auto val="1"/>
        <c:lblAlgn val="ctr"/>
        <c:lblOffset val="100"/>
        <c:noMultiLvlLbl val="0"/>
      </c:catAx>
      <c:valAx>
        <c:axId val="898313824"/>
        <c:scaling>
          <c:orientation val="minMax"/>
          <c:min val="1"/>
        </c:scaling>
        <c:delete val="1"/>
        <c:axPos val="b"/>
        <c:numFmt formatCode="General" sourceLinked="1"/>
        <c:majorTickMark val="none"/>
        <c:minorTickMark val="none"/>
        <c:tickLblPos val="nextTo"/>
        <c:crossAx val="898318176"/>
        <c:crosses val="autoZero"/>
        <c:crossBetween val="between"/>
      </c:valAx>
      <c:valAx>
        <c:axId val="898318720"/>
        <c:scaling>
          <c:orientation val="minMax"/>
          <c:min val="0"/>
        </c:scaling>
        <c:delete val="1"/>
        <c:axPos val="r"/>
        <c:numFmt formatCode="#;;0" sourceLinked="0"/>
        <c:majorTickMark val="out"/>
        <c:minorTickMark val="none"/>
        <c:tickLblPos val="nextTo"/>
        <c:crossAx val="898310560"/>
        <c:crosses val="max"/>
        <c:crossBetween val="midCat"/>
        <c:majorUnit val="1"/>
      </c:valAx>
      <c:valAx>
        <c:axId val="898310560"/>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872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6.6592211111319903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0.35087431018805582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0.10121483138473319</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1.0566684242155517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0.10121483138473408</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0.32527092153411807</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7.4241263113219187</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7.6396444648125552</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D333FF99-B02C-444B-B7E8-90A34F5E39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Q22_1. Have any of the following been discussed with you about your medication?
Purpose of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7.0535379473050392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0.31470453500972706</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0.12174413411557783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1.2709914208561086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0.12174413411557694</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0.22733685836651674</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8.4472071454207498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8.125482326858398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16163E67-6B68-4803-8A6D-443970340AE1}"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Q23. In the last 12 months, has your NHS mental health team asked you how you are getting on with your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6B6-448A-BCFA-6C47C6F88A9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7.3588146133141983</c:v>
                </c:pt>
                <c:pt idx="1">
                  <c:v>7.3795921471811292</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6B6-448A-BCFA-6C47C6F88A9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7.630123657912498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6B6-448A-BCFA-6C47C6F88A99}"/>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7.7335839690041013</c:v>
                </c:pt>
                <c:pt idx="4">
                  <c:v>7.7720937205173426</c:v>
                </c:pt>
                <c:pt idx="5">
                  <c:v>7.8117823639283612</c:v>
                </c:pt>
                <c:pt idx="6">
                  <c:v>7.8297968313124029</c:v>
                </c:pt>
                <c:pt idx="7">
                  <c:v>7.9017076473349022</c:v>
                </c:pt>
                <c:pt idx="8">
                  <c:v>8.0478430287504299</c:v>
                </c:pt>
                <c:pt idx="9">
                  <c:v>8.0496263694375898</c:v>
                </c:pt>
                <c:pt idx="10">
                  <c:v>8.0662921546003705</c:v>
                </c:pt>
                <c:pt idx="11">
                  <c:v>8.0755236975711373</c:v>
                </c:pt>
                <c:pt idx="12">
                  <c:v>8.0776064728137857</c:v>
                </c:pt>
                <c:pt idx="13">
                  <c:v>8.0911967035523329</c:v>
                </c:pt>
                <c:pt idx="14">
                  <c:v>8.1014933982778388</c:v>
                </c:pt>
                <c:pt idx="15">
                  <c:v>8.1730154324637372</c:v>
                </c:pt>
                <c:pt idx="16">
                  <c:v>8.1794702304242879</c:v>
                </c:pt>
                <c:pt idx="17">
                  <c:v>8.2001633189453127</c:v>
                </c:pt>
                <c:pt idx="18">
                  <c:v>8.2353808951652567</c:v>
                </c:pt>
                <c:pt idx="19">
                  <c:v>8.2967157551684778</c:v>
                </c:pt>
                <c:pt idx="20">
                  <c:v>8.311128147102961</c:v>
                </c:pt>
                <c:pt idx="21">
                  <c:v>8.3516048692517852</c:v>
                </c:pt>
                <c:pt idx="22">
                  <c:v>8.3636468930709977</c:v>
                </c:pt>
                <c:pt idx="23">
                  <c:v>8.3816666554676669</c:v>
                </c:pt>
                <c:pt idx="24">
                  <c:v>8.3889789979137106</c:v>
                </c:pt>
                <c:pt idx="25">
                  <c:v>8.4137907699006842</c:v>
                </c:pt>
                <c:pt idx="26">
                  <c:v>8.5412086736533439</c:v>
                </c:pt>
                <c:pt idx="27">
                  <c:v>8.5535361806399912</c:v>
                </c:pt>
                <c:pt idx="28">
                  <c:v>8.5698979283056698</c:v>
                </c:pt>
                <c:pt idx="29">
                  <c:v>8.5733417923159951</c:v>
                </c:pt>
                <c:pt idx="30">
                  <c:v>8.5831767485612378</c:v>
                </c:pt>
                <c:pt idx="31">
                  <c:v>8.5901586478558851</c:v>
                </c:pt>
                <c:pt idx="32">
                  <c:v>8.6208249886611181</c:v>
                </c:pt>
                <c:pt idx="33">
                  <c:v>8.6281451647272043</c:v>
                </c:pt>
                <c:pt idx="34">
                  <c:v>8.6437013797192304</c:v>
                </c:pt>
                <c:pt idx="35">
                  <c:v>8.6892627408885854</c:v>
                </c:pt>
                <c:pt idx="36">
                  <c:v>8.718195220610113</c:v>
                </c:pt>
                <c:pt idx="37">
                  <c:v>8.7565713432861791</c:v>
                </c:pt>
                <c:pt idx="38">
                  <c:v>8.7594820828226538</c:v>
                </c:pt>
                <c:pt idx="39">
                  <c:v>8.7805344510049981</c:v>
                </c:pt>
                <c:pt idx="40">
                  <c:v>8.7929780819078349</c:v>
                </c:pt>
                <c:pt idx="41">
                  <c:v>8.8020790455885312</c:v>
                </c:pt>
                <c:pt idx="42">
                  <c:v>8.8247230826156606</c:v>
                </c:pt>
                <c:pt idx="43">
                  <c:v>8.848680815478545</c:v>
                </c:pt>
                <c:pt idx="44">
                  <c:v>8.9099886472604197</c:v>
                </c:pt>
                <c:pt idx="45">
                  <c:v>8.9263849931015056</c:v>
                </c:pt>
                <c:pt idx="46">
                  <c:v>#N/A</c:v>
                </c:pt>
                <c:pt idx="47">
                  <c:v>#N/A</c:v>
                </c:pt>
                <c:pt idx="48">
                  <c:v>#N/A</c:v>
                </c:pt>
                <c:pt idx="49">
                  <c:v>#N/A</c:v>
                </c:pt>
                <c:pt idx="50">
                  <c:v>#N/A</c:v>
                </c:pt>
              </c:numCache>
            </c:numRef>
          </c:val>
          <c:extLst>
            <c:ext xmlns:c16="http://schemas.microsoft.com/office/drawing/2014/chart" uri="{C3380CC4-5D6E-409C-BE32-E72D297353CC}">
              <c16:uniqueId val="{00000003-66B6-448A-BCFA-6C47C6F88A9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8.9568302582420678</c:v>
                </c:pt>
                <c:pt idx="47">
                  <c:v>#N/A</c:v>
                </c:pt>
                <c:pt idx="48">
                  <c:v>#N/A</c:v>
                </c:pt>
                <c:pt idx="49">
                  <c:v>#N/A</c:v>
                </c:pt>
                <c:pt idx="50">
                  <c:v>#N/A</c:v>
                </c:pt>
              </c:numCache>
            </c:numRef>
          </c:val>
          <c:extLst>
            <c:ext xmlns:c16="http://schemas.microsoft.com/office/drawing/2014/chart" uri="{C3380CC4-5D6E-409C-BE32-E72D297353CC}">
              <c16:uniqueId val="{00000004-66B6-448A-BCFA-6C47C6F88A9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9.088928929945105</c:v>
                </c:pt>
                <c:pt idx="48">
                  <c:v>9.1130703477187947</c:v>
                </c:pt>
                <c:pt idx="49">
                  <c:v>9.2281741627276315</c:v>
                </c:pt>
                <c:pt idx="50">
                  <c:v>9.2498753606967394</c:v>
                </c:pt>
              </c:numCache>
            </c:numRef>
          </c:val>
          <c:extLst>
            <c:ext xmlns:c16="http://schemas.microsoft.com/office/drawing/2014/chart" uri="{C3380CC4-5D6E-409C-BE32-E72D297353CC}">
              <c16:uniqueId val="{00000005-66B6-448A-BCFA-6C47C6F88A9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6B6-448A-BCFA-6C47C6F88A99}"/>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8.5698979283056698</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6B6-448A-BCFA-6C47C6F88A99}"/>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7.3588146133141983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1.9727166258773465E-2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0.37770857549360137</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0.10530232689964691</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1.0993412952329855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0.10530232689964691</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0.18367905659788697</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94192"/>
        <c:axId val="9020974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8.5698979283056698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8.4112233295827128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F8A422CA-76F0-4FA1-A445-18ECD59A3810}"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Q26. Thinking about the last time you received therapy, did you have enough privacy to talk comfortably?</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94736"/>
        <c:axId val="902101808"/>
      </c:scatterChart>
      <c:catAx>
        <c:axId val="902094192"/>
        <c:scaling>
          <c:orientation val="minMax"/>
        </c:scaling>
        <c:delete val="1"/>
        <c:axPos val="l"/>
        <c:numFmt formatCode="General" sourceLinked="1"/>
        <c:majorTickMark val="out"/>
        <c:minorTickMark val="none"/>
        <c:tickLblPos val="nextTo"/>
        <c:crossAx val="902097456"/>
        <c:crosses val="autoZero"/>
        <c:auto val="1"/>
        <c:lblAlgn val="ctr"/>
        <c:lblOffset val="100"/>
        <c:noMultiLvlLbl val="0"/>
      </c:catAx>
      <c:valAx>
        <c:axId val="902097456"/>
        <c:scaling>
          <c:orientation val="minMax"/>
          <c:min val="1"/>
        </c:scaling>
        <c:delete val="1"/>
        <c:axPos val="b"/>
        <c:numFmt formatCode="General" sourceLinked="1"/>
        <c:majorTickMark val="none"/>
        <c:minorTickMark val="none"/>
        <c:tickLblPos val="nextTo"/>
        <c:crossAx val="902094192"/>
        <c:crosses val="autoZero"/>
        <c:crossBetween val="between"/>
      </c:valAx>
      <c:valAx>
        <c:axId val="902101808"/>
        <c:scaling>
          <c:orientation val="minMax"/>
          <c:min val="0"/>
        </c:scaling>
        <c:delete val="1"/>
        <c:axPos val="r"/>
        <c:numFmt formatCode="#;;0" sourceLinked="0"/>
        <c:majorTickMark val="out"/>
        <c:minorTickMark val="none"/>
        <c:tickLblPos val="nextTo"/>
        <c:crossAx val="902094736"/>
        <c:crosses val="max"/>
        <c:crossBetween val="midCat"/>
        <c:majorUnit val="1"/>
      </c:valAx>
      <c:valAx>
        <c:axId val="90209473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80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Sheet1!$D$2:$D$49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0-EAA7-493C-AD11-1659794A85EA}"/>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Sheet1!$E$2:$E$49</c:f>
              <c:numCache>
                <c:formatCode>General</c:formatCode>
                <c:ptCount val="48"/>
                <c:pt idx="0">
                  <c:v>3.3679449840851552</c:v>
                </c:pt>
                <c:pt idx="1">
                  <c:v>3.5847905903909201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1-EAA7-493C-AD11-1659794A85EA}"/>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Sheet1!$F$2:$F$49</c:f>
              <c:numCache>
                <c:formatCode>General</c:formatCode>
                <c:ptCount val="48"/>
                <c:pt idx="0">
                  <c:v>#N/A</c:v>
                </c:pt>
                <c:pt idx="1">
                  <c:v>#N/A</c:v>
                </c:pt>
                <c:pt idx="2">
                  <c:v>3.6996376315358712</c:v>
                </c:pt>
                <c:pt idx="3">
                  <c:v>3.7393816958181132</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2-EAA7-493C-AD11-1659794A85EA}"/>
            </c:ext>
          </c:extLst>
        </c:ser>
        <c:ser>
          <c:idx val="3"/>
          <c:order val="3"/>
          <c:tx>
            <c:strRef>
              <c:f>Sheet1!$G$1</c:f>
              <c:strCache>
                <c:ptCount val="1"/>
                <c:pt idx="0">
                  <c:v>About the same</c:v>
                </c:pt>
              </c:strCache>
            </c:strRef>
          </c:tx>
          <c:spPr>
            <a:solidFill>
              <a:srgbClr val="D9D9D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Sheet1!$G$2:$G$49</c:f>
              <c:numCache>
                <c:formatCode>General</c:formatCode>
                <c:ptCount val="48"/>
                <c:pt idx="0">
                  <c:v>#N/A</c:v>
                </c:pt>
                <c:pt idx="1">
                  <c:v>#N/A</c:v>
                </c:pt>
                <c:pt idx="2">
                  <c:v>#N/A</c:v>
                </c:pt>
                <c:pt idx="3">
                  <c:v>#N/A</c:v>
                </c:pt>
                <c:pt idx="4">
                  <c:v>3.7888487388893668</c:v>
                </c:pt>
                <c:pt idx="5">
                  <c:v>3.8101470601949972</c:v>
                </c:pt>
                <c:pt idx="6">
                  <c:v>3.9467128297819851</c:v>
                </c:pt>
                <c:pt idx="7">
                  <c:v>4.0410370272280884</c:v>
                </c:pt>
                <c:pt idx="8">
                  <c:v>4.0837532533280836</c:v>
                </c:pt>
                <c:pt idx="9">
                  <c:v>4.146913392093361</c:v>
                </c:pt>
                <c:pt idx="10">
                  <c:v>4.2107741682158446</c:v>
                </c:pt>
                <c:pt idx="11">
                  <c:v>4.2256362671106116</c:v>
                </c:pt>
                <c:pt idx="12">
                  <c:v>4.2953955352208721</c:v>
                </c:pt>
                <c:pt idx="13">
                  <c:v>4.3186791348650946</c:v>
                </c:pt>
                <c:pt idx="14">
                  <c:v>4.3333730748093817</c:v>
                </c:pt>
                <c:pt idx="15">
                  <c:v>4.3571489650704374</c:v>
                </c:pt>
                <c:pt idx="16">
                  <c:v>4.4331279019745278</c:v>
                </c:pt>
                <c:pt idx="17">
                  <c:v>4.5020176648251997</c:v>
                </c:pt>
                <c:pt idx="18">
                  <c:v>4.5978063039331261</c:v>
                </c:pt>
                <c:pt idx="19">
                  <c:v>4.633661644095179</c:v>
                </c:pt>
                <c:pt idx="20">
                  <c:v>4.646877165559121</c:v>
                </c:pt>
                <c:pt idx="21">
                  <c:v>4.663633300991739</c:v>
                </c:pt>
                <c:pt idx="22">
                  <c:v>4.6648858424512962</c:v>
                </c:pt>
                <c:pt idx="23">
                  <c:v>4.7133577488322462</c:v>
                </c:pt>
                <c:pt idx="24">
                  <c:v>4.7138598766431139</c:v>
                </c:pt>
                <c:pt idx="25">
                  <c:v>4.795185529653085</c:v>
                </c:pt>
                <c:pt idx="26">
                  <c:v>4.843106159107851</c:v>
                </c:pt>
                <c:pt idx="27">
                  <c:v>4.8833347649425338</c:v>
                </c:pt>
                <c:pt idx="28">
                  <c:v>4.9236404062747052</c:v>
                </c:pt>
                <c:pt idx="29">
                  <c:v>4.932382075270759</c:v>
                </c:pt>
                <c:pt idx="30">
                  <c:v>4.9999106587940068</c:v>
                </c:pt>
                <c:pt idx="31">
                  <c:v>5.0203021114834803</c:v>
                </c:pt>
                <c:pt idx="32">
                  <c:v>5.0787163840136582</c:v>
                </c:pt>
                <c:pt idx="33">
                  <c:v>5.098908783688719</c:v>
                </c:pt>
                <c:pt idx="34">
                  <c:v>5.1444436813788972</c:v>
                </c:pt>
                <c:pt idx="35">
                  <c:v>5.1501054289738279</c:v>
                </c:pt>
                <c:pt idx="36">
                  <c:v>5.2356619562717936</c:v>
                </c:pt>
                <c:pt idx="37">
                  <c:v>5.3319788670616486</c:v>
                </c:pt>
                <c:pt idx="38">
                  <c:v>5.3439411955156917</c:v>
                </c:pt>
                <c:pt idx="39">
                  <c:v>5.3524084527252267</c:v>
                </c:pt>
                <c:pt idx="40">
                  <c:v>5.355246870065077</c:v>
                </c:pt>
                <c:pt idx="41">
                  <c:v>5.5011871297842259</c:v>
                </c:pt>
                <c:pt idx="42">
                  <c:v>5.5133827038716952</c:v>
                </c:pt>
                <c:pt idx="43">
                  <c:v>5.6991766676292936</c:v>
                </c:pt>
                <c:pt idx="44">
                  <c:v>#N/A</c:v>
                </c:pt>
                <c:pt idx="45">
                  <c:v>#N/A</c:v>
                </c:pt>
                <c:pt idx="46">
                  <c:v>#N/A</c:v>
                </c:pt>
                <c:pt idx="47">
                  <c:v>#N/A</c:v>
                </c:pt>
              </c:numCache>
            </c:numRef>
          </c:val>
          <c:extLst>
            <c:ext xmlns:c16="http://schemas.microsoft.com/office/drawing/2014/chart" uri="{C3380CC4-5D6E-409C-BE32-E72D297353CC}">
              <c16:uniqueId val="{00000003-EAA7-493C-AD11-1659794A85EA}"/>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Sheet1!$H$2:$H$49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5.7103872126183184</c:v>
                </c:pt>
                <c:pt idx="45">
                  <c:v>#N/A</c:v>
                </c:pt>
                <c:pt idx="46">
                  <c:v>#N/A</c:v>
                </c:pt>
                <c:pt idx="47">
                  <c:v>#N/A</c:v>
                </c:pt>
              </c:numCache>
            </c:numRef>
          </c:val>
          <c:extLst>
            <c:ext xmlns:c16="http://schemas.microsoft.com/office/drawing/2014/chart" uri="{C3380CC4-5D6E-409C-BE32-E72D297353CC}">
              <c16:uniqueId val="{00000004-EAA7-493C-AD11-1659794A85EA}"/>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Sheet1!$I$2:$I$49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5.8246158667200527</c:v>
                </c:pt>
                <c:pt idx="46">
                  <c:v>6.1070584455326973</c:v>
                </c:pt>
                <c:pt idx="47">
                  <c:v>#N/A</c:v>
                </c:pt>
              </c:numCache>
            </c:numRef>
          </c:val>
          <c:extLst>
            <c:ext xmlns:c16="http://schemas.microsoft.com/office/drawing/2014/chart" uri="{C3380CC4-5D6E-409C-BE32-E72D297353CC}">
              <c16:uniqueId val="{00000005-EAA7-493C-AD11-1659794A85EA}"/>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Sheet1!$J$2:$J$49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6.6714485304325617</c:v>
                </c:pt>
              </c:numCache>
            </c:numRef>
          </c:val>
          <c:extLst>
            <c:ext xmlns:c16="http://schemas.microsoft.com/office/drawing/2014/chart" uri="{C3380CC4-5D6E-409C-BE32-E72D297353CC}">
              <c16:uniqueId val="{00000006-EAA7-493C-AD11-1659794A85EA}"/>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Sheet1!$K$2:$K$49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4.3571489650704374</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7-EAA7-493C-AD11-1659794A85EA}"/>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2.10606252068406</c:v>
                </c:pt>
              </c:numCache>
            </c:numRef>
          </c:val>
          <c:extLst>
            <c:ext xmlns:c16="http://schemas.microsoft.com/office/drawing/2014/chart" uri="{C3380CC4-5D6E-409C-BE32-E72D297353CC}">
              <c16:uniqueId val="{00000000-95B2-43BB-9388-452B3BE996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5B2-43BB-9388-452B3BE996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0.64226683936906293</c:v>
                </c:pt>
              </c:numCache>
            </c:numRef>
          </c:val>
          <c:extLst>
            <c:ext xmlns:c16="http://schemas.microsoft.com/office/drawing/2014/chart" uri="{C3380CC4-5D6E-409C-BE32-E72D297353CC}">
              <c16:uniqueId val="{00000002-95B2-43BB-9388-452B3BE996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0.17964743859741228</c:v>
                </c:pt>
              </c:numCache>
            </c:numRef>
          </c:val>
          <c:extLst>
            <c:ext xmlns:c16="http://schemas.microsoft.com/office/drawing/2014/chart" uri="{C3380CC4-5D6E-409C-BE32-E72D297353CC}">
              <c16:uniqueId val="{00000003-95B2-43BB-9388-452B3BE996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1.8754936728148177</c:v>
                </c:pt>
              </c:numCache>
            </c:numRef>
          </c:val>
          <c:extLst>
            <c:ext xmlns:c16="http://schemas.microsoft.com/office/drawing/2014/chart" uri="{C3380CC4-5D6E-409C-BE32-E72D297353CC}">
              <c16:uniqueId val="{00000004-95B2-43BB-9388-452B3BE996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0.17964743859741095</c:v>
                </c:pt>
              </c:numCache>
            </c:numRef>
          </c:val>
          <c:extLst>
            <c:ext xmlns:c16="http://schemas.microsoft.com/office/drawing/2014/chart" uri="{C3380CC4-5D6E-409C-BE32-E72D297353CC}">
              <c16:uniqueId val="{00000005-95B2-43BB-9388-452B3BE996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0.64437681598781182</c:v>
                </c:pt>
              </c:numCache>
            </c:numRef>
          </c:val>
          <c:extLst>
            <c:ext xmlns:c16="http://schemas.microsoft.com/office/drawing/2014/chart" uri="{C3380CC4-5D6E-409C-BE32-E72D297353CC}">
              <c16:uniqueId val="{00000006-95B2-43BB-9388-452B3BE996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0.23949832265178372</c:v>
                </c:pt>
              </c:numCache>
            </c:numRef>
          </c:val>
          <c:extLst>
            <c:ext xmlns:c16="http://schemas.microsoft.com/office/drawing/2014/chart" uri="{C3380CC4-5D6E-409C-BE32-E72D297353CC}">
              <c16:uniqueId val="{00000007-95B2-43BB-9388-452B3BE996AB}"/>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3.6416652909376341</c:v>
                </c:pt>
              </c:numCache>
            </c:numRef>
          </c:xVal>
          <c:yVal>
            <c:numLit>
              <c:formatCode>General</c:formatCode>
              <c:ptCount val="1"/>
              <c:pt idx="0">
                <c:v>1</c:v>
              </c:pt>
            </c:numLit>
          </c:yVal>
          <c:smooth val="0"/>
          <c:extLst>
            <c:ext xmlns:c16="http://schemas.microsoft.com/office/drawing/2014/chart" uri="{C3380CC4-5D6E-409C-BE32-E72D297353CC}">
              <c16:uniqueId val="{00000008-95B2-43BB-9388-452B3BE996A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5B2-43BB-9388-452B3BE996AB}"/>
              </c:ext>
            </c:extLst>
          </c:dPt>
          <c:xVal>
            <c:numRef>
              <c:f>Sheet1!$B$12</c:f>
              <c:numCache>
                <c:formatCode>0.0</c:formatCode>
                <c:ptCount val="1"/>
                <c:pt idx="0">
                  <c:v>3.865723635057944</c:v>
                </c:pt>
              </c:numCache>
            </c:numRef>
          </c:xVal>
          <c:yVal>
            <c:numLit>
              <c:formatCode>General</c:formatCode>
              <c:ptCount val="1"/>
              <c:pt idx="0">
                <c:v>1</c:v>
              </c:pt>
            </c:numLit>
          </c:yVal>
          <c:smooth val="0"/>
          <c:extLst>
            <c:ext xmlns:c16="http://schemas.microsoft.com/office/drawing/2014/chart" uri="{C3380CC4-5D6E-409C-BE32-E72D297353CC}">
              <c16:uniqueId val="{0000000A-95B2-43BB-9388-452B3BE996AB}"/>
            </c:ext>
          </c:extLst>
        </c:ser>
        <c:ser>
          <c:idx val="9"/>
          <c:order val="10"/>
          <c:tx>
            <c:v>label</c:v>
          </c:tx>
          <c:spPr>
            <a:ln w="25400" cap="rnd">
              <a:noFill/>
              <a:round/>
            </a:ln>
            <a:effectLst/>
          </c:spPr>
          <c:marker>
            <c:symbol val="none"/>
          </c:marker>
          <c:dLbls>
            <c:dLbl>
              <c:idx val="0"/>
              <c:tx>
                <c:rich>
                  <a:bodyPr/>
                  <a:lstStyle/>
                  <a:p>
                    <a:fld id="{272280D1-158E-4E27-AE96-47A97A2681E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5B2-43BB-9388-452B3BE996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Q31. Did the NHS mental health team give your family or carer support whilst you were in crisis?</c:v>
                  </c:pt>
                </c15:dlblRangeCache>
              </c15:datalabelsRange>
            </c:ext>
            <c:ext xmlns:c16="http://schemas.microsoft.com/office/drawing/2014/chart" uri="{C3380CC4-5D6E-409C-BE32-E72D297353CC}">
              <c16:uniqueId val="{0000000C-95B2-43BB-9388-452B3BE996AB}"/>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4.4713383378254594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0.23743074145473475</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0.15134949259946584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1.5800671469084966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0.15134949259946673</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0.54287500508799358</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0.34149379568714622</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5.072632639203241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5.6501521453339087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B3E3894F-31E2-4D76-BF38-0809B9AC1837}"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Q29. Thinking about the last time you contacted this person or team, did you get the help you needed?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F70-4FAA-BE1E-681EAFF91E2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6.3544140188839648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F70-4FAA-BE1E-681EAFF91E2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6.1939781525601418</c:v>
                </c:pt>
                <c:pt idx="2">
                  <c:v>6.2293022581100832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F70-4FAA-BE1E-681EAFF91E2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6.2697832489688476</c:v>
                </c:pt>
                <c:pt idx="4">
                  <c:v>6.299845797020927</c:v>
                </c:pt>
                <c:pt idx="5">
                  <c:v>6.3633720308604964</c:v>
                </c:pt>
                <c:pt idx="6">
                  <c:v>6.4356182003480704</c:v>
                </c:pt>
                <c:pt idx="7">
                  <c:v>6.4462059578342021</c:v>
                </c:pt>
                <c:pt idx="8">
                  <c:v>6.4973507564725894</c:v>
                </c:pt>
                <c:pt idx="9">
                  <c:v>6.5350036500186706</c:v>
                </c:pt>
                <c:pt idx="10">
                  <c:v>6.5494349177302489</c:v>
                </c:pt>
                <c:pt idx="11">
                  <c:v>6.5934885686938038</c:v>
                </c:pt>
                <c:pt idx="12">
                  <c:v>6.6466012335805704</c:v>
                </c:pt>
                <c:pt idx="13">
                  <c:v>6.6565586473429192</c:v>
                </c:pt>
                <c:pt idx="14">
                  <c:v>6.7225114869101148</c:v>
                </c:pt>
                <c:pt idx="15">
                  <c:v>6.7448743801909998</c:v>
                </c:pt>
                <c:pt idx="16">
                  <c:v>6.755786076209632</c:v>
                </c:pt>
                <c:pt idx="17">
                  <c:v>6.7650431471902817</c:v>
                </c:pt>
                <c:pt idx="18">
                  <c:v>6.7862468941454832</c:v>
                </c:pt>
                <c:pt idx="19">
                  <c:v>6.8091703978500053</c:v>
                </c:pt>
                <c:pt idx="20">
                  <c:v>6.8655186363114522</c:v>
                </c:pt>
                <c:pt idx="21">
                  <c:v>6.8709846518301614</c:v>
                </c:pt>
                <c:pt idx="22">
                  <c:v>6.9356791973363041</c:v>
                </c:pt>
                <c:pt idx="23">
                  <c:v>6.9885538931332398</c:v>
                </c:pt>
                <c:pt idx="24">
                  <c:v>6.9984743570669572</c:v>
                </c:pt>
                <c:pt idx="25">
                  <c:v>7.0061420431623329</c:v>
                </c:pt>
                <c:pt idx="26">
                  <c:v>7.0117330154709059</c:v>
                </c:pt>
                <c:pt idx="27">
                  <c:v>7.0277603992169242</c:v>
                </c:pt>
                <c:pt idx="28">
                  <c:v>7.0636573687595678</c:v>
                </c:pt>
                <c:pt idx="29">
                  <c:v>7.070233764190391</c:v>
                </c:pt>
                <c:pt idx="30">
                  <c:v>7.079657595867511</c:v>
                </c:pt>
                <c:pt idx="31">
                  <c:v>7.083318271902149</c:v>
                </c:pt>
                <c:pt idx="32">
                  <c:v>7.0870318913257631</c:v>
                </c:pt>
                <c:pt idx="33">
                  <c:v>7.0872536194927154</c:v>
                </c:pt>
                <c:pt idx="34">
                  <c:v>7.1171051164628061</c:v>
                </c:pt>
                <c:pt idx="35">
                  <c:v>7.1341837317380143</c:v>
                </c:pt>
                <c:pt idx="36">
                  <c:v>7.156771382935263</c:v>
                </c:pt>
                <c:pt idx="37">
                  <c:v>7.1679814834178899</c:v>
                </c:pt>
                <c:pt idx="38">
                  <c:v>7.1718415147162542</c:v>
                </c:pt>
                <c:pt idx="39">
                  <c:v>7.1888268448310546</c:v>
                </c:pt>
                <c:pt idx="40">
                  <c:v>7.2724936665358832</c:v>
                </c:pt>
                <c:pt idx="41">
                  <c:v>7.2771321407901564</c:v>
                </c:pt>
                <c:pt idx="42">
                  <c:v>7.3682196283969006</c:v>
                </c:pt>
                <c:pt idx="43">
                  <c:v>7.4527010743474484</c:v>
                </c:pt>
                <c:pt idx="44">
                  <c:v>7.4647315337550566</c:v>
                </c:pt>
                <c:pt idx="45">
                  <c:v>7.4867760458785337</c:v>
                </c:pt>
                <c:pt idx="46">
                  <c:v>#N/A</c:v>
                </c:pt>
                <c:pt idx="47">
                  <c:v>#N/A</c:v>
                </c:pt>
                <c:pt idx="48">
                  <c:v>#N/A</c:v>
                </c:pt>
                <c:pt idx="49">
                  <c:v>#N/A</c:v>
                </c:pt>
              </c:numCache>
            </c:numRef>
          </c:val>
          <c:extLst>
            <c:ext xmlns:c16="http://schemas.microsoft.com/office/drawing/2014/chart" uri="{C3380CC4-5D6E-409C-BE32-E72D297353CC}">
              <c16:uniqueId val="{00000003-2F70-4FAA-BE1E-681EAFF91E2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7.5330821828860914</c:v>
                </c:pt>
                <c:pt idx="47">
                  <c:v>7.5578013000799524</c:v>
                </c:pt>
                <c:pt idx="48">
                  <c:v>7.5781540956887561</c:v>
                </c:pt>
                <c:pt idx="49">
                  <c:v>7.58497632436291</c:v>
                </c:pt>
              </c:numCache>
            </c:numRef>
          </c:val>
          <c:extLst>
            <c:ext xmlns:c16="http://schemas.microsoft.com/office/drawing/2014/chart" uri="{C3380CC4-5D6E-409C-BE32-E72D297353CC}">
              <c16:uniqueId val="{00000004-2F70-4FAA-BE1E-681EAFF91E2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5-2F70-4FAA-BE1E-681EAFF91E2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2F70-4FAA-BE1E-681EAFF91E26}"/>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6.5350036500186706</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F70-4FAA-BE1E-681EAFF91E26}"/>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63188328011279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4.5601839491501996</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0.46911533132033423</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0.20730370220790473</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2.1642211259872512</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0.20730370220790473</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0.69459920638677186</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53600"/>
        <c:axId val="7790541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7.0333117535618026</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National average</c:v>
                </c:pt>
              </c:strCache>
            </c:strRef>
          </c:tx>
          <c:spPr>
            <a:ln>
              <a:noFill/>
            </a:ln>
            <a:effectLst>
              <a:outerShdw dist="12700" algn="l" rotWithShape="0">
                <a:srgbClr val="005DB7"/>
              </a:outerShdw>
            </a:effectLst>
          </c:spPr>
          <c:marker>
            <c:symbol val="picture"/>
            <c:spPr>
              <a:blipFill>
                <a:blip xmlns:r="http://schemas.openxmlformats.org/officeDocument/2006/relationships" r:embed="rId1"/>
                <a:stretch>
                  <a:fillRect/>
                </a:stretch>
              </a:blipFill>
              <a:ln w="25400">
                <a:noFill/>
              </a:ln>
              <a:effectLst>
                <a:outerShdw dist="12700" algn="l" rotWithShape="0">
                  <a:srgbClr val="005DB7"/>
                </a:outerShdw>
              </a:effectLst>
            </c:spPr>
          </c:marker>
          <c:dPt>
            <c:idx val="0"/>
            <c:bubble3D val="0"/>
            <c:extLst>
              <c:ext xmlns:c16="http://schemas.microsoft.com/office/drawing/2014/chart" uri="{C3380CC4-5D6E-409C-BE32-E72D297353CC}">
                <c16:uniqueId val="{0000000A-312A-41BF-AC83-8EB513E843D5}"/>
              </c:ext>
            </c:extLst>
          </c:dPt>
          <c:errBars>
            <c:errDir val="x"/>
            <c:errBarType val="both"/>
            <c:errValType val="stdErr"/>
            <c:noEndCap val="0"/>
          </c:errBars>
          <c:errBars>
            <c:errDir val="y"/>
            <c:errBarType val="both"/>
            <c:errValType val="stdErr"/>
            <c:noEndCap val="0"/>
          </c:errBars>
          <c:xVal>
            <c:numRef>
              <c:f>Sheet1!$B$12</c:f>
              <c:numCache>
                <c:formatCode>0.0</c:formatCode>
                <c:ptCount val="1"/>
                <c:pt idx="0">
                  <c:v>6.3187135456720647</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tx>
                <c:rich>
                  <a:bodyPr/>
                  <a:lstStyle/>
                  <a:p>
                    <a:r>
                      <a:rPr lang="en-GB" b="0" dirty="0"/>
                      <a:t>Q6. </a:t>
                    </a:r>
                    <a:r>
                      <a:rPr lang="en-GB" sz="900" b="0" i="0" u="none" strike="noStrike" baseline="0" dirty="0">
                        <a:effectLst/>
                      </a:rPr>
                      <a:t>While waiting, between your assessment with the NHS mental health team and your first appointment for treatment, were you offered support with your mental health?</a:t>
                    </a:r>
                    <a:endParaRPr lang="en-GB" dirty="0"/>
                  </a:p>
                </c:rich>
              </c:tx>
              <c:dLblPos val="l"/>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5232"/>
        <c:axId val="779054688"/>
      </c:scatterChart>
      <c:catAx>
        <c:axId val="779053600"/>
        <c:scaling>
          <c:orientation val="minMax"/>
        </c:scaling>
        <c:delete val="1"/>
        <c:axPos val="l"/>
        <c:numFmt formatCode="General" sourceLinked="1"/>
        <c:majorTickMark val="out"/>
        <c:minorTickMark val="none"/>
        <c:tickLblPos val="nextTo"/>
        <c:crossAx val="779054144"/>
        <c:crosses val="autoZero"/>
        <c:auto val="1"/>
        <c:lblAlgn val="ctr"/>
        <c:lblOffset val="100"/>
        <c:noMultiLvlLbl val="0"/>
      </c:catAx>
      <c:valAx>
        <c:axId val="779054144"/>
        <c:scaling>
          <c:orientation val="minMax"/>
          <c:min val="1"/>
        </c:scaling>
        <c:delete val="1"/>
        <c:axPos val="b"/>
        <c:numFmt formatCode="General" sourceLinked="1"/>
        <c:majorTickMark val="none"/>
        <c:minorTickMark val="none"/>
        <c:tickLblPos val="nextTo"/>
        <c:crossAx val="779053600"/>
        <c:crosses val="autoZero"/>
        <c:crossBetween val="between"/>
      </c:valAx>
      <c:valAx>
        <c:axId val="779054688"/>
        <c:scaling>
          <c:orientation val="minMax"/>
          <c:min val="0"/>
        </c:scaling>
        <c:delete val="1"/>
        <c:axPos val="r"/>
        <c:numFmt formatCode="#;;0" sourceLinked="0"/>
        <c:majorTickMark val="out"/>
        <c:minorTickMark val="none"/>
        <c:tickLblPos val="nextTo"/>
        <c:crossAx val="779055232"/>
        <c:crosses val="max"/>
        <c:crossBetween val="midCat"/>
        <c:majorUnit val="1"/>
      </c:valAx>
      <c:valAx>
        <c:axId val="779055232"/>
        <c:scaling>
          <c:orientation val="minMax"/>
          <c:max val="10"/>
          <c:min val="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54688"/>
        <c:crosses val="max"/>
        <c:crossBetween val="midCat"/>
        <c:majorUnit val="1"/>
        <c:minorUnit val="0.2"/>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15924418604651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4.2722673509965707</c:v>
                </c:pt>
              </c:numCache>
            </c:numRef>
          </c:val>
          <c:extLst>
            <c:ext xmlns:c16="http://schemas.microsoft.com/office/drawing/2014/chart" uri="{C3380CC4-5D6E-409C-BE32-E72D297353CC}">
              <c16:uniqueId val="{00000000-D72C-415A-B125-BC4DEBD50C3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72C-415A-B125-BC4DEBD50C3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0.31738631901016667</c:v>
                </c:pt>
              </c:numCache>
            </c:numRef>
          </c:val>
          <c:extLst>
            <c:ext xmlns:c16="http://schemas.microsoft.com/office/drawing/2014/chart" uri="{C3380CC4-5D6E-409C-BE32-E72D297353CC}">
              <c16:uniqueId val="{00000002-D72C-415A-B125-BC4DEBD50C3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0.1731534260096792</c:v>
                </c:pt>
              </c:numCache>
            </c:numRef>
          </c:val>
          <c:extLst>
            <c:ext xmlns:c16="http://schemas.microsoft.com/office/drawing/2014/chart" uri="{C3380CC4-5D6E-409C-BE32-E72D297353CC}">
              <c16:uniqueId val="{00000003-D72C-415A-B125-BC4DEBD50C3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1.8076971063034426</c:v>
                </c:pt>
              </c:numCache>
            </c:numRef>
          </c:val>
          <c:extLst>
            <c:ext xmlns:c16="http://schemas.microsoft.com/office/drawing/2014/chart" uri="{C3380CC4-5D6E-409C-BE32-E72D297353CC}">
              <c16:uniqueId val="{00000004-D72C-415A-B125-BC4DEBD50C3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0.17315342600968098</c:v>
                </c:pt>
              </c:numCache>
            </c:numRef>
          </c:val>
          <c:extLst>
            <c:ext xmlns:c16="http://schemas.microsoft.com/office/drawing/2014/chart" uri="{C3380CC4-5D6E-409C-BE32-E72D297353CC}">
              <c16:uniqueId val="{00000005-D72C-415A-B125-BC4DEBD50C3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0.62108346325794539</c:v>
                </c:pt>
              </c:numCache>
            </c:numRef>
          </c:val>
          <c:extLst>
            <c:ext xmlns:c16="http://schemas.microsoft.com/office/drawing/2014/chart" uri="{C3380CC4-5D6E-409C-BE32-E72D297353CC}">
              <c16:uniqueId val="{00000006-D72C-415A-B125-BC4DEBD50C3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0.24179001000930977</c:v>
                </c:pt>
              </c:numCache>
            </c:numRef>
          </c:val>
          <c:extLst>
            <c:ext xmlns:c16="http://schemas.microsoft.com/office/drawing/2014/chart" uri="{C3380CC4-5D6E-409C-BE32-E72D297353CC}">
              <c16:uniqueId val="{00000007-D72C-415A-B125-BC4DEBD50C3E}"/>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5.0418114747587737</c:v>
                </c:pt>
              </c:numCache>
            </c:numRef>
          </c:xVal>
          <c:yVal>
            <c:numLit>
              <c:formatCode>General</c:formatCode>
              <c:ptCount val="1"/>
              <c:pt idx="0">
                <c:v>1</c:v>
              </c:pt>
            </c:numLit>
          </c:yVal>
          <c:smooth val="0"/>
          <c:extLst>
            <c:ext xmlns:c16="http://schemas.microsoft.com/office/drawing/2014/chart" uri="{C3380CC4-5D6E-409C-BE32-E72D297353CC}">
              <c16:uniqueId val="{00000008-D72C-415A-B125-BC4DEBD50C3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72C-415A-B125-BC4DEBD50C3E}"/>
              </c:ext>
            </c:extLst>
          </c:dPt>
          <c:xVal>
            <c:numRef>
              <c:f>Sheet1!$B$12</c:f>
              <c:numCache>
                <c:formatCode>0.0</c:formatCode>
                <c:ptCount val="1"/>
                <c:pt idx="0">
                  <c:v>5.6666556491681384</c:v>
                </c:pt>
              </c:numCache>
            </c:numRef>
          </c:xVal>
          <c:yVal>
            <c:numLit>
              <c:formatCode>General</c:formatCode>
              <c:ptCount val="1"/>
              <c:pt idx="0">
                <c:v>1</c:v>
              </c:pt>
            </c:numLit>
          </c:yVal>
          <c:smooth val="0"/>
          <c:extLst>
            <c:ext xmlns:c16="http://schemas.microsoft.com/office/drawing/2014/chart" uri="{C3380CC4-5D6E-409C-BE32-E72D297353CC}">
              <c16:uniqueId val="{0000000A-D72C-415A-B125-BC4DEBD50C3E}"/>
            </c:ext>
          </c:extLst>
        </c:ser>
        <c:ser>
          <c:idx val="9"/>
          <c:order val="10"/>
          <c:tx>
            <c:v>label</c:v>
          </c:tx>
          <c:spPr>
            <a:ln w="25400" cap="rnd">
              <a:noFill/>
              <a:round/>
            </a:ln>
            <a:effectLst/>
          </c:spPr>
          <c:marker>
            <c:symbol val="none"/>
          </c:marker>
          <c:dLbls>
            <c:dLbl>
              <c:idx val="0"/>
              <c:tx>
                <c:rich>
                  <a:bodyPr/>
                  <a:lstStyle/>
                  <a:p>
                    <a:fld id="{0D43C805-1380-416A-8DB6-05E42AAC1F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D72C-415A-B125-BC4DEBD50C3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Q30. Thinking about the last time you contacted this person or team, how do you feel about the length of time it took you to get through to them?</c:v>
                  </c:pt>
                </c15:dlblRangeCache>
              </c15:datalabelsRange>
            </c:ext>
            <c:ext xmlns:c16="http://schemas.microsoft.com/office/drawing/2014/chart" uri="{C3380CC4-5D6E-409C-BE32-E72D297353CC}">
              <c16:uniqueId val="{0000000C-D72C-415A-B125-BC4DEBD50C3E}"/>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6.5601054422075018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0.3327575433302643</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0.46852603668975323</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0.13062155608202897</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1.3636704418261658</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0.13062155608202808</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0.39448036460852265</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8.0281958252785675</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8.1738457992226312</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71F9-4014-9E8C-C04F6C7CD68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2.9097519595168109</c:v>
                </c:pt>
                <c:pt idx="1">
                  <c:v>2.96761878693014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71F9-4014-9E8C-C04F6C7CD68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2.8837792745009492</c:v>
                </c:pt>
                <c:pt idx="3">
                  <c:v>3.0583084754330039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71F9-4014-9E8C-C04F6C7CD687}"/>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#N/A</c:v>
                </c:pt>
                <c:pt idx="4">
                  <c:v>3.0162302193571779</c:v>
                </c:pt>
                <c:pt idx="5">
                  <c:v>3.0414386260225288</c:v>
                </c:pt>
                <c:pt idx="6">
                  <c:v>3.0727376757287459</c:v>
                </c:pt>
                <c:pt idx="7">
                  <c:v>3.1710897041963961</c:v>
                </c:pt>
                <c:pt idx="8">
                  <c:v>3.20447437706681</c:v>
                </c:pt>
                <c:pt idx="9">
                  <c:v>3.2322358150009469</c:v>
                </c:pt>
                <c:pt idx="10">
                  <c:v>3.2456653154654829</c:v>
                </c:pt>
                <c:pt idx="11">
                  <c:v>3.246493270120812</c:v>
                </c:pt>
                <c:pt idx="12">
                  <c:v>3.25311824334731</c:v>
                </c:pt>
                <c:pt idx="13">
                  <c:v>3.2648808134705458</c:v>
                </c:pt>
                <c:pt idx="14">
                  <c:v>3.2761909489974879</c:v>
                </c:pt>
                <c:pt idx="15">
                  <c:v>3.2905411766999548</c:v>
                </c:pt>
                <c:pt idx="16">
                  <c:v>3.2923013710963569</c:v>
                </c:pt>
                <c:pt idx="17">
                  <c:v>3.3128618780938668</c:v>
                </c:pt>
                <c:pt idx="18">
                  <c:v>3.3178964814394778</c:v>
                </c:pt>
                <c:pt idx="19">
                  <c:v>3.3246517047973079</c:v>
                </c:pt>
                <c:pt idx="20">
                  <c:v>3.369403326034385</c:v>
                </c:pt>
                <c:pt idx="21">
                  <c:v>3.3727802211595388</c:v>
                </c:pt>
                <c:pt idx="22">
                  <c:v>3.385365211069995</c:v>
                </c:pt>
                <c:pt idx="23">
                  <c:v>3.391615031797214</c:v>
                </c:pt>
                <c:pt idx="24">
                  <c:v>3.3955303034551032</c:v>
                </c:pt>
                <c:pt idx="25">
                  <c:v>3.4097171925875309</c:v>
                </c:pt>
                <c:pt idx="26">
                  <c:v>3.4243708324314248</c:v>
                </c:pt>
                <c:pt idx="27">
                  <c:v>3.425058652375474</c:v>
                </c:pt>
                <c:pt idx="28">
                  <c:v>3.4512543094698662</c:v>
                </c:pt>
                <c:pt idx="29">
                  <c:v>3.4548028926282979</c:v>
                </c:pt>
                <c:pt idx="30">
                  <c:v>3.4570083721751832</c:v>
                </c:pt>
                <c:pt idx="31">
                  <c:v>3.4608591148741432</c:v>
                </c:pt>
                <c:pt idx="32">
                  <c:v>3.4713844516632668</c:v>
                </c:pt>
                <c:pt idx="33">
                  <c:v>3.483404028956202</c:v>
                </c:pt>
                <c:pt idx="34">
                  <c:v>3.5009852176519169</c:v>
                </c:pt>
                <c:pt idx="35">
                  <c:v>3.519669265289969</c:v>
                </c:pt>
                <c:pt idx="36">
                  <c:v>3.5538844076964859</c:v>
                </c:pt>
                <c:pt idx="37">
                  <c:v>3.5611283274107728</c:v>
                </c:pt>
                <c:pt idx="38">
                  <c:v>3.6117816201111741</c:v>
                </c:pt>
                <c:pt idx="39">
                  <c:v>3.625700693163302</c:v>
                </c:pt>
                <c:pt idx="40">
                  <c:v>3.6631639497664672</c:v>
                </c:pt>
                <c:pt idx="41">
                  <c:v>3.6729146403282229</c:v>
                </c:pt>
                <c:pt idx="42">
                  <c:v>3.726954035478975</c:v>
                </c:pt>
                <c:pt idx="43">
                  <c:v>3.759898989951326</c:v>
                </c:pt>
                <c:pt idx="44">
                  <c:v>3.7874806374504288</c:v>
                </c:pt>
                <c:pt idx="45">
                  <c:v>3.910598142759393</c:v>
                </c:pt>
                <c:pt idx="46">
                  <c:v>#N/A</c:v>
                </c:pt>
                <c:pt idx="47">
                  <c:v>#N/A</c:v>
                </c:pt>
                <c:pt idx="48">
                  <c:v>#N/A</c:v>
                </c:pt>
                <c:pt idx="49">
                  <c:v>#N/A</c:v>
                </c:pt>
                <c:pt idx="50">
                  <c:v>#N/A</c:v>
                </c:pt>
              </c:numCache>
            </c:numRef>
          </c:val>
          <c:extLst>
            <c:ext xmlns:c16="http://schemas.microsoft.com/office/drawing/2014/chart" uri="{C3380CC4-5D6E-409C-BE32-E72D297353CC}">
              <c16:uniqueId val="{00000003-71F9-4014-9E8C-C04F6C7CD68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4.0344264673149146</c:v>
                </c:pt>
                <c:pt idx="47">
                  <c:v>#N/A</c:v>
                </c:pt>
                <c:pt idx="48">
                  <c:v>#N/A</c:v>
                </c:pt>
                <c:pt idx="49">
                  <c:v>#N/A</c:v>
                </c:pt>
                <c:pt idx="50">
                  <c:v>#N/A</c:v>
                </c:pt>
              </c:numCache>
            </c:numRef>
          </c:val>
          <c:extLst>
            <c:ext xmlns:c16="http://schemas.microsoft.com/office/drawing/2014/chart" uri="{C3380CC4-5D6E-409C-BE32-E72D297353CC}">
              <c16:uniqueId val="{00000004-71F9-4014-9E8C-C04F6C7CD68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4.2484363524764417</c:v>
                </c:pt>
                <c:pt idx="48">
                  <c:v>4.3416112638248947</c:v>
                </c:pt>
                <c:pt idx="49">
                  <c:v>4.3437912574914028</c:v>
                </c:pt>
                <c:pt idx="50">
                  <c:v>#N/A</c:v>
                </c:pt>
              </c:numCache>
            </c:numRef>
          </c:val>
          <c:extLst>
            <c:ext xmlns:c16="http://schemas.microsoft.com/office/drawing/2014/chart" uri="{C3380CC4-5D6E-409C-BE32-E72D297353CC}">
              <c16:uniqueId val="{00000005-71F9-4014-9E8C-C04F6C7CD68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4.3938997041357117</c:v>
                </c:pt>
              </c:numCache>
            </c:numRef>
          </c:val>
          <c:extLst>
            <c:ext xmlns:c16="http://schemas.microsoft.com/office/drawing/2014/chart" uri="{C3380CC4-5D6E-409C-BE32-E72D297353CC}">
              <c16:uniqueId val="{00000006-71F9-4014-9E8C-C04F6C7CD687}"/>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3.4608591148741432</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71F9-4014-9E8C-C04F6C7CD687}"/>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4714743958924523"/>
          <c:w val="0.74050409342017565"/>
          <c:h val="0.7528525604107547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1.4633306355129041</c:v>
                </c:pt>
              </c:numCache>
            </c:numRef>
          </c:val>
          <c:extLst>
            <c:ext xmlns:c16="http://schemas.microsoft.com/office/drawing/2014/chart" uri="{C3380CC4-5D6E-409C-BE32-E72D297353CC}">
              <c16:uniqueId val="{00000000-85C6-4908-8639-83C0BEFF5C6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5C6-4908-8639-83C0BEFF5C6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7.9539411003725968E-2</c:v>
                </c:pt>
              </c:numCache>
            </c:numRef>
          </c:val>
          <c:extLst>
            <c:ext xmlns:c16="http://schemas.microsoft.com/office/drawing/2014/chart" uri="{C3380CC4-5D6E-409C-BE32-E72D297353CC}">
              <c16:uniqueId val="{00000002-85C6-4908-8639-83C0BEFF5C6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0.13078716422306402</c:v>
                </c:pt>
              </c:numCache>
            </c:numRef>
          </c:val>
          <c:extLst>
            <c:ext xmlns:c16="http://schemas.microsoft.com/office/drawing/2014/chart" uri="{C3380CC4-5D6E-409C-BE32-E72D297353CC}">
              <c16:uniqueId val="{00000003-85C6-4908-8639-83C0BEFF5C6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1.365399367231964</c:v>
                </c:pt>
              </c:numCache>
            </c:numRef>
          </c:val>
          <c:extLst>
            <c:ext xmlns:c16="http://schemas.microsoft.com/office/drawing/2014/chart" uri="{C3380CC4-5D6E-409C-BE32-E72D297353CC}">
              <c16:uniqueId val="{00000004-85C6-4908-8639-83C0BEFF5C6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0.1307871642230638</c:v>
                </c:pt>
              </c:numCache>
            </c:numRef>
          </c:val>
          <c:extLst>
            <c:ext xmlns:c16="http://schemas.microsoft.com/office/drawing/2014/chart" uri="{C3380CC4-5D6E-409C-BE32-E72D297353CC}">
              <c16:uniqueId val="{00000005-85C6-4908-8639-83C0BEFF5C6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0.43693616842078509</c:v>
                </c:pt>
              </c:numCache>
            </c:numRef>
          </c:val>
          <c:extLst>
            <c:ext xmlns:c16="http://schemas.microsoft.com/office/drawing/2014/chart" uri="{C3380CC4-5D6E-409C-BE32-E72D297353CC}">
              <c16:uniqueId val="{00000006-85C6-4908-8639-83C0BEFF5C6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5C6-4908-8639-83C0BEFF5C64}"/>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2.900596002312787</c:v>
                </c:pt>
              </c:numCache>
            </c:numRef>
          </c:xVal>
          <c:yVal>
            <c:numLit>
              <c:formatCode>General</c:formatCode>
              <c:ptCount val="1"/>
              <c:pt idx="0">
                <c:v>1</c:v>
              </c:pt>
            </c:numLit>
          </c:yVal>
          <c:smooth val="0"/>
          <c:extLst>
            <c:ext xmlns:c16="http://schemas.microsoft.com/office/drawing/2014/chart" uri="{C3380CC4-5D6E-409C-BE32-E72D297353CC}">
              <c16:uniqueId val="{00000008-85C6-4908-8639-83C0BEFF5C6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5C6-4908-8639-83C0BEFF5C64}"/>
              </c:ext>
            </c:extLst>
          </c:dPt>
          <c:xVal>
            <c:numRef>
              <c:f>Sheet1!$B$12</c:f>
              <c:numCache>
                <c:formatCode>0.0</c:formatCode>
                <c:ptCount val="1"/>
                <c:pt idx="0">
                  <c:v>2.3563568943556761</c:v>
                </c:pt>
              </c:numCache>
            </c:numRef>
          </c:xVal>
          <c:yVal>
            <c:numLit>
              <c:formatCode>General</c:formatCode>
              <c:ptCount val="1"/>
              <c:pt idx="0">
                <c:v>1</c:v>
              </c:pt>
            </c:numLit>
          </c:yVal>
          <c:smooth val="0"/>
          <c:extLst>
            <c:ext xmlns:c16="http://schemas.microsoft.com/office/drawing/2014/chart" uri="{C3380CC4-5D6E-409C-BE32-E72D297353CC}">
              <c16:uniqueId val="{0000000A-85C6-4908-8639-83C0BEFF5C64}"/>
            </c:ext>
          </c:extLst>
        </c:ser>
        <c:ser>
          <c:idx val="9"/>
          <c:order val="10"/>
          <c:tx>
            <c:v>label</c:v>
          </c:tx>
          <c:spPr>
            <a:ln w="25400" cap="rnd">
              <a:noFill/>
              <a:round/>
            </a:ln>
            <a:effectLst/>
          </c:spPr>
          <c:marker>
            <c:symbol val="none"/>
          </c:marker>
          <c:dLbls>
            <c:dLbl>
              <c:idx val="0"/>
              <c:tx>
                <c:rich>
                  <a:bodyPr/>
                  <a:lstStyle/>
                  <a:p>
                    <a:fld id="{7BF192D7-AB9C-49A6-A13D-EFF73E837F3A}" type="CELLRANGE">
                      <a:rPr lang="en-GB" smtClean="0"/>
                      <a:pPr/>
                      <a:t>[CELLRANGE]</a:t>
                    </a:fld>
                    <a:r>
                      <a:rPr lang="en-GB" dirty="0"/>
                      <a:t> </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5C6-4908-8639-83C0BEFF5C6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Q33_2. In the last 12 months, did your NHS mental health team give you any help or advice with finding support for… Finding or keeping work</c:v>
                  </c:pt>
                </c15:dlblRangeCache>
              </c15:datalabelsRange>
            </c:ext>
            <c:ext xmlns:c16="http://schemas.microsoft.com/office/drawing/2014/chart" uri="{C3380CC4-5D6E-409C-BE32-E72D297353CC}">
              <c16:uniqueId val="{0000000C-85C6-4908-8639-83C0BEFF5C64}"/>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112089805096463"/>
          <c:w val="0.74050409342017565"/>
          <c:h val="0.6782371235017324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1.1183529373692629</c:v>
                </c:pt>
              </c:numCache>
            </c:numRef>
          </c:val>
          <c:extLst>
            <c:ext xmlns:c16="http://schemas.microsoft.com/office/drawing/2014/chart" uri="{C3380CC4-5D6E-409C-BE32-E72D297353CC}">
              <c16:uniqueId val="{00000000-3534-496F-B45E-A08C4F15044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534-496F-B45E-A08C4F15044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0.12470277874451008</c:v>
                </c:pt>
              </c:numCache>
            </c:numRef>
          </c:val>
          <c:extLst>
            <c:ext xmlns:c16="http://schemas.microsoft.com/office/drawing/2014/chart" uri="{C3380CC4-5D6E-409C-BE32-E72D297353CC}">
              <c16:uniqueId val="{00000002-3534-496F-B45E-A08C4F15044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8.4035235988416002E-2</c:v>
                </c:pt>
              </c:numCache>
            </c:numRef>
          </c:val>
          <c:extLst>
            <c:ext xmlns:c16="http://schemas.microsoft.com/office/drawing/2014/chart" uri="{C3380CC4-5D6E-409C-BE32-E72D297353CC}">
              <c16:uniqueId val="{00000003-3534-496F-B45E-A08C4F15044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0.87731589506808016</c:v>
                </c:pt>
              </c:numCache>
            </c:numRef>
          </c:val>
          <c:extLst>
            <c:ext xmlns:c16="http://schemas.microsoft.com/office/drawing/2014/chart" uri="{C3380CC4-5D6E-409C-BE32-E72D297353CC}">
              <c16:uniqueId val="{00000004-3534-496F-B45E-A08C4F15044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8.403523598841689E-2</c:v>
                </c:pt>
              </c:numCache>
            </c:numRef>
          </c:val>
          <c:extLst>
            <c:ext xmlns:c16="http://schemas.microsoft.com/office/drawing/2014/chart" uri="{C3380CC4-5D6E-409C-BE32-E72D297353CC}">
              <c16:uniqueId val="{00000005-3534-496F-B45E-A08C4F15044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0.30142571594550205</c:v>
                </c:pt>
              </c:numCache>
            </c:numRef>
          </c:val>
          <c:extLst>
            <c:ext xmlns:c16="http://schemas.microsoft.com/office/drawing/2014/chart" uri="{C3380CC4-5D6E-409C-BE32-E72D297353CC}">
              <c16:uniqueId val="{00000006-3534-496F-B45E-A08C4F15044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0.68246085566410608</c:v>
                </c:pt>
              </c:numCache>
            </c:numRef>
          </c:val>
          <c:extLst>
            <c:ext xmlns:c16="http://schemas.microsoft.com/office/drawing/2014/chart" uri="{C3380CC4-5D6E-409C-BE32-E72D297353CC}">
              <c16:uniqueId val="{00000007-3534-496F-B45E-A08C4F150440}"/>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1.46387863476046</c:v>
                </c:pt>
              </c:numCache>
            </c:numRef>
          </c:xVal>
          <c:yVal>
            <c:numLit>
              <c:formatCode>General</c:formatCode>
              <c:ptCount val="1"/>
              <c:pt idx="0">
                <c:v>1</c:v>
              </c:pt>
            </c:numLit>
          </c:yVal>
          <c:smooth val="0"/>
          <c:extLst>
            <c:ext xmlns:c16="http://schemas.microsoft.com/office/drawing/2014/chart" uri="{C3380CC4-5D6E-409C-BE32-E72D297353CC}">
              <c16:uniqueId val="{00000008-3534-496F-B45E-A08C4F150440}"/>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534-496F-B45E-A08C4F150440}"/>
              </c:ext>
            </c:extLst>
          </c:dPt>
          <c:xVal>
            <c:numRef>
              <c:f>Sheet1!$B$12</c:f>
              <c:numCache>
                <c:formatCode>0.0</c:formatCode>
                <c:ptCount val="1"/>
                <c:pt idx="0">
                  <c:v>1.7657488996362289</c:v>
                </c:pt>
              </c:numCache>
            </c:numRef>
          </c:xVal>
          <c:yVal>
            <c:numLit>
              <c:formatCode>General</c:formatCode>
              <c:ptCount val="1"/>
              <c:pt idx="0">
                <c:v>1</c:v>
              </c:pt>
            </c:numLit>
          </c:yVal>
          <c:smooth val="0"/>
          <c:extLst>
            <c:ext xmlns:c16="http://schemas.microsoft.com/office/drawing/2014/chart" uri="{C3380CC4-5D6E-409C-BE32-E72D297353CC}">
              <c16:uniqueId val="{0000000A-3534-496F-B45E-A08C4F15044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3534-496F-B45E-A08C4F15044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Q33_4. In the last 12 months, did your NHS mental health team give you any help or advice with finding support for…
Cost of living</c:v>
                  </c:pt>
                </c15:dlblRangeCache>
              </c15:datalabelsRange>
            </c:ext>
            <c:ext xmlns:c16="http://schemas.microsoft.com/office/drawing/2014/chart" uri="{C3380CC4-5D6E-409C-BE32-E72D297353CC}">
              <c16:uniqueId val="{0000000C-3534-496F-B45E-A08C4F150440}"/>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9358219554531889"/>
          <c:w val="0.74050409342017565"/>
          <c:h val="0.7056195783894785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0.73994754743328583</c:v>
                </c:pt>
              </c:numCache>
            </c:numRef>
          </c:val>
          <c:extLst>
            <c:ext xmlns:c16="http://schemas.microsoft.com/office/drawing/2014/chart" uri="{C3380CC4-5D6E-409C-BE32-E72D297353CC}">
              <c16:uniqueId val="{00000000-3203-4DF4-8D40-A769855024E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0.65074192488499027</c:v>
                </c:pt>
              </c:numCache>
            </c:numRef>
          </c:val>
          <c:extLst>
            <c:ext xmlns:c16="http://schemas.microsoft.com/office/drawing/2014/chart" uri="{C3380CC4-5D6E-409C-BE32-E72D297353CC}">
              <c16:uniqueId val="{00000001-3203-4DF4-8D40-A769855024E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0.41318495483690598</c:v>
                </c:pt>
              </c:numCache>
            </c:numRef>
          </c:val>
          <c:extLst>
            <c:ext xmlns:c16="http://schemas.microsoft.com/office/drawing/2014/chart" uri="{C3380CC4-5D6E-409C-BE32-E72D297353CC}">
              <c16:uniqueId val="{00000002-3203-4DF4-8D40-A769855024E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0.11519287622048902</c:v>
                </c:pt>
              </c:numCache>
            </c:numRef>
          </c:val>
          <c:extLst>
            <c:ext xmlns:c16="http://schemas.microsoft.com/office/drawing/2014/chart" uri="{C3380CC4-5D6E-409C-BE32-E72D297353CC}">
              <c16:uniqueId val="{00000003-3203-4DF4-8D40-A769855024E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1.2025972214890339</c:v>
                </c:pt>
              </c:numCache>
            </c:numRef>
          </c:val>
          <c:extLst>
            <c:ext xmlns:c16="http://schemas.microsoft.com/office/drawing/2014/chart" uri="{C3380CC4-5D6E-409C-BE32-E72D297353CC}">
              <c16:uniqueId val="{00000004-3203-4DF4-8D40-A769855024E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0.1151928762204899</c:v>
                </c:pt>
              </c:numCache>
            </c:numRef>
          </c:val>
          <c:extLst>
            <c:ext xmlns:c16="http://schemas.microsoft.com/office/drawing/2014/chart" uri="{C3380CC4-5D6E-409C-BE32-E72D297353CC}">
              <c16:uniqueId val="{00000005-3203-4DF4-8D40-A769855024E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0.4131849548369062</c:v>
                </c:pt>
              </c:numCache>
            </c:numRef>
          </c:val>
          <c:extLst>
            <c:ext xmlns:c16="http://schemas.microsoft.com/office/drawing/2014/chart" uri="{C3380CC4-5D6E-409C-BE32-E72D297353CC}">
              <c16:uniqueId val="{00000006-3203-4DF4-8D40-A769855024E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0.22278151122594503</c:v>
                </c:pt>
              </c:numCache>
            </c:numRef>
          </c:val>
          <c:extLst>
            <c:ext xmlns:c16="http://schemas.microsoft.com/office/drawing/2014/chart" uri="{C3380CC4-5D6E-409C-BE32-E72D297353CC}">
              <c16:uniqueId val="{00000007-3203-4DF4-8D40-A769855024E3}"/>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2.2212697593030502</c:v>
                </c:pt>
              </c:numCache>
            </c:numRef>
          </c:xVal>
          <c:yVal>
            <c:numLit>
              <c:formatCode>General</c:formatCode>
              <c:ptCount val="1"/>
              <c:pt idx="0">
                <c:v>1</c:v>
              </c:pt>
            </c:numLit>
          </c:yVal>
          <c:smooth val="0"/>
          <c:extLst>
            <c:ext xmlns:c16="http://schemas.microsoft.com/office/drawing/2014/chart" uri="{C3380CC4-5D6E-409C-BE32-E72D297353CC}">
              <c16:uniqueId val="{00000008-3203-4DF4-8D40-A769855024E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203-4DF4-8D40-A769855024E3}"/>
              </c:ext>
            </c:extLst>
          </c:dPt>
          <c:xVal>
            <c:numRef>
              <c:f>Sheet1!$B$12</c:f>
              <c:numCache>
                <c:formatCode>0.0</c:formatCode>
                <c:ptCount val="1"/>
                <c:pt idx="0">
                  <c:v>2.520365914120188</c:v>
                </c:pt>
              </c:numCache>
            </c:numRef>
          </c:xVal>
          <c:yVal>
            <c:numLit>
              <c:formatCode>General</c:formatCode>
              <c:ptCount val="1"/>
              <c:pt idx="0">
                <c:v>1</c:v>
              </c:pt>
            </c:numLit>
          </c:yVal>
          <c:smooth val="0"/>
          <c:extLst>
            <c:ext xmlns:c16="http://schemas.microsoft.com/office/drawing/2014/chart" uri="{C3380CC4-5D6E-409C-BE32-E72D297353CC}">
              <c16:uniqueId val="{0000000A-3203-4DF4-8D40-A769855024E3}"/>
            </c:ext>
          </c:extLst>
        </c:ser>
        <c:ser>
          <c:idx val="9"/>
          <c:order val="10"/>
          <c:tx>
            <c:v>label</c:v>
          </c:tx>
          <c:spPr>
            <a:ln w="25400" cap="rnd">
              <a:noFill/>
              <a:round/>
            </a:ln>
            <a:effectLst/>
          </c:spPr>
          <c:marker>
            <c:symbol val="none"/>
          </c:marker>
          <c:dLbls>
            <c:dLbl>
              <c:idx val="0"/>
              <c:tx>
                <c:rich>
                  <a:bodyPr/>
                  <a:lstStyle/>
                  <a:p>
                    <a:fld id="{9C4D1575-63B3-4412-955C-E8805B384F2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3203-4DF4-8D40-A769855024E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Q33_3. In the last 12 months, did your NHS mental health team give you any help or advice with finding support for… 
Financial advice or benefits</c:v>
                  </c:pt>
                </c15:dlblRangeCache>
              </c15:datalabelsRange>
            </c:ext>
            <c:ext xmlns:c16="http://schemas.microsoft.com/office/drawing/2014/chart" uri="{C3380CC4-5D6E-409C-BE32-E72D297353CC}">
              <c16:uniqueId val="{0000000C-3203-4DF4-8D40-A769855024E3}"/>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3.585742804078512</c:v>
                </c:pt>
              </c:numCache>
            </c:numRef>
          </c:val>
          <c:extLst>
            <c:ext xmlns:c16="http://schemas.microsoft.com/office/drawing/2014/chart" uri="{C3380CC4-5D6E-409C-BE32-E72D297353CC}">
              <c16:uniqueId val="{00000000-CB65-4455-A2C2-3069D8B0148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B65-4455-A2C2-3069D8B0148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CB65-4455-A2C2-3069D8B0148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8.5966466938398156E-2</c:v>
                </c:pt>
              </c:numCache>
            </c:numRef>
          </c:val>
          <c:extLst>
            <c:ext xmlns:c16="http://schemas.microsoft.com/office/drawing/2014/chart" uri="{C3380CC4-5D6E-409C-BE32-E72D297353CC}">
              <c16:uniqueId val="{00000003-CB65-4455-A2C2-3069D8B0148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1.2717430720351057</c:v>
                </c:pt>
              </c:numCache>
            </c:numRef>
          </c:val>
          <c:extLst>
            <c:ext xmlns:c16="http://schemas.microsoft.com/office/drawing/2014/chart" uri="{C3380CC4-5D6E-409C-BE32-E72D297353CC}">
              <c16:uniqueId val="{00000004-CB65-4455-A2C2-3069D8B0148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0.12181613233715716</c:v>
                </c:pt>
              </c:numCache>
            </c:numRef>
          </c:val>
          <c:extLst>
            <c:ext xmlns:c16="http://schemas.microsoft.com/office/drawing/2014/chart" uri="{C3380CC4-5D6E-409C-BE32-E72D297353CC}">
              <c16:uniqueId val="{00000005-CB65-4455-A2C2-3069D8B0148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0.43694189076235457</c:v>
                </c:pt>
              </c:numCache>
            </c:numRef>
          </c:val>
          <c:extLst>
            <c:ext xmlns:c16="http://schemas.microsoft.com/office/drawing/2014/chart" uri="{C3380CC4-5D6E-409C-BE32-E72D297353CC}">
              <c16:uniqueId val="{00000006-CB65-4455-A2C2-3069D8B0148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0.1549638683058614</c:v>
                </c:pt>
              </c:numCache>
            </c:numRef>
          </c:val>
          <c:extLst>
            <c:ext xmlns:c16="http://schemas.microsoft.com/office/drawing/2014/chart" uri="{C3380CC4-5D6E-409C-BE32-E72D297353CC}">
              <c16:uniqueId val="{00000007-CB65-4455-A2C2-3069D8B01484}"/>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4.6874744324474111</c:v>
                </c:pt>
              </c:numCache>
            </c:numRef>
          </c:xVal>
          <c:yVal>
            <c:numLit>
              <c:formatCode>General</c:formatCode>
              <c:ptCount val="1"/>
              <c:pt idx="0">
                <c:v>1</c:v>
              </c:pt>
            </c:numLit>
          </c:yVal>
          <c:smooth val="0"/>
          <c:extLst>
            <c:ext xmlns:c16="http://schemas.microsoft.com/office/drawing/2014/chart" uri="{C3380CC4-5D6E-409C-BE32-E72D297353CC}">
              <c16:uniqueId val="{00000008-CB65-4455-A2C2-3069D8B01484}"/>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B65-4455-A2C2-3069D8B01484}"/>
              </c:ext>
            </c:extLst>
          </c:dPt>
          <c:xVal>
            <c:numRef>
              <c:f>Sheet1!$B$12</c:f>
              <c:numCache>
                <c:formatCode>0.0</c:formatCode>
                <c:ptCount val="1"/>
                <c:pt idx="0">
                  <c:v>4.307580807034463</c:v>
                </c:pt>
              </c:numCache>
            </c:numRef>
          </c:xVal>
          <c:yVal>
            <c:numLit>
              <c:formatCode>General</c:formatCode>
              <c:ptCount val="1"/>
              <c:pt idx="0">
                <c:v>1</c:v>
              </c:pt>
            </c:numLit>
          </c:yVal>
          <c:smooth val="0"/>
          <c:extLst>
            <c:ext xmlns:c16="http://schemas.microsoft.com/office/drawing/2014/chart" uri="{C3380CC4-5D6E-409C-BE32-E72D297353CC}">
              <c16:uniqueId val="{0000000A-CB65-4455-A2C2-3069D8B01484}"/>
            </c:ext>
          </c:extLst>
        </c:ser>
        <c:ser>
          <c:idx val="9"/>
          <c:order val="10"/>
          <c:tx>
            <c:v>label</c:v>
          </c:tx>
          <c:spPr>
            <a:ln w="25400" cap="rnd">
              <a:noFill/>
              <a:round/>
            </a:ln>
            <a:effectLst/>
          </c:spPr>
          <c:marker>
            <c:symbol val="none"/>
          </c:marker>
          <c:dLbls>
            <c:dLbl>
              <c:idx val="0"/>
              <c:tx>
                <c:rich>
                  <a:bodyPr/>
                  <a:lstStyle/>
                  <a:p>
                    <a:fld id="{72FD9244-D246-4999-BBED-26583E8A134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CB65-4455-A2C2-3069D8B0148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Q33_1. In the last 12 months, did your NHS mental health team give you any help or advice with finding support for… Joining a group or taking part in an activity (e.g. art, sport etc)</c:v>
                  </c:pt>
                </c15:dlblRangeCache>
              </c15:datalabelsRange>
            </c:ext>
            <c:ext xmlns:c16="http://schemas.microsoft.com/office/drawing/2014/chart" uri="{C3380CC4-5D6E-409C-BE32-E72D297353CC}">
              <c16:uniqueId val="{0000000C-CB65-4455-A2C2-3069D8B01484}"/>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3.3635113683522251</c:v>
                </c:pt>
              </c:numCache>
            </c:numRef>
          </c:val>
          <c:extLst>
            <c:ext xmlns:c16="http://schemas.microsoft.com/office/drawing/2014/chart" uri="{C3380CC4-5D6E-409C-BE32-E72D297353CC}">
              <c16:uniqueId val="{00000000-6C98-457A-8FCD-363F2C0ED2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C98-457A-8FCD-363F2C0ED2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0.19801804595110095</c:v>
                </c:pt>
              </c:numCache>
            </c:numRef>
          </c:val>
          <c:extLst>
            <c:ext xmlns:c16="http://schemas.microsoft.com/office/drawing/2014/chart" uri="{C3380CC4-5D6E-409C-BE32-E72D297353CC}">
              <c16:uniqueId val="{00000002-6C98-457A-8FCD-363F2C0ED2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0.13171716487367213</c:v>
                </c:pt>
              </c:numCache>
            </c:numRef>
          </c:val>
          <c:extLst>
            <c:ext xmlns:c16="http://schemas.microsoft.com/office/drawing/2014/chart" uri="{C3380CC4-5D6E-409C-BE32-E72D297353CC}">
              <c16:uniqueId val="{00000003-6C98-457A-8FCD-363F2C0ED2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1.3751084415697115</c:v>
                </c:pt>
              </c:numCache>
            </c:numRef>
          </c:val>
          <c:extLst>
            <c:ext xmlns:c16="http://schemas.microsoft.com/office/drawing/2014/chart" uri="{C3380CC4-5D6E-409C-BE32-E72D297353CC}">
              <c16:uniqueId val="{00000004-6C98-457A-8FCD-363F2C0ED2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0.13171716487367213</c:v>
                </c:pt>
              </c:numCache>
            </c:numRef>
          </c:val>
          <c:extLst>
            <c:ext xmlns:c16="http://schemas.microsoft.com/office/drawing/2014/chart" uri="{C3380CC4-5D6E-409C-BE32-E72D297353CC}">
              <c16:uniqueId val="{00000005-6C98-457A-8FCD-363F2C0ED2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0.47245587231802055</c:v>
                </c:pt>
              </c:numCache>
            </c:numRef>
          </c:val>
          <c:extLst>
            <c:ext xmlns:c16="http://schemas.microsoft.com/office/drawing/2014/chart" uri="{C3380CC4-5D6E-409C-BE32-E72D297353CC}">
              <c16:uniqueId val="{00000006-6C98-457A-8FCD-363F2C0ED2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0.16617298535237701</c:v>
                </c:pt>
              </c:numCache>
            </c:numRef>
          </c:val>
          <c:extLst>
            <c:ext xmlns:c16="http://schemas.microsoft.com/office/drawing/2014/chart" uri="{C3380CC4-5D6E-409C-BE32-E72D297353CC}">
              <c16:uniqueId val="{00000007-6C98-457A-8FCD-363F2C0ED221}"/>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4.0154080811298778</c:v>
                </c:pt>
              </c:numCache>
            </c:numRef>
          </c:xVal>
          <c:yVal>
            <c:numLit>
              <c:formatCode>General</c:formatCode>
              <c:ptCount val="1"/>
              <c:pt idx="0">
                <c:v>1</c:v>
              </c:pt>
            </c:numLit>
          </c:yVal>
          <c:smooth val="0"/>
          <c:extLst>
            <c:ext xmlns:c16="http://schemas.microsoft.com/office/drawing/2014/chart" uri="{C3380CC4-5D6E-409C-BE32-E72D297353CC}">
              <c16:uniqueId val="{00000008-6C98-457A-8FCD-363F2C0ED221}"/>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C98-457A-8FCD-363F2C0ED221}"/>
              </c:ext>
            </c:extLst>
          </c:dPt>
          <c:xVal>
            <c:numRef>
              <c:f>Sheet1!$B$12</c:f>
              <c:numCache>
                <c:formatCode>0.0</c:formatCode>
                <c:ptCount val="1"/>
                <c:pt idx="0">
                  <c:v>4.3808007999618539</c:v>
                </c:pt>
              </c:numCache>
            </c:numRef>
          </c:xVal>
          <c:yVal>
            <c:numLit>
              <c:formatCode>General</c:formatCode>
              <c:ptCount val="1"/>
              <c:pt idx="0">
                <c:v>1</c:v>
              </c:pt>
            </c:numLit>
          </c:yVal>
          <c:smooth val="0"/>
          <c:extLst>
            <c:ext xmlns:c16="http://schemas.microsoft.com/office/drawing/2014/chart" uri="{C3380CC4-5D6E-409C-BE32-E72D297353CC}">
              <c16:uniqueId val="{0000000A-6C98-457A-8FCD-363F2C0ED221}"/>
            </c:ext>
          </c:extLst>
        </c:ser>
        <c:ser>
          <c:idx val="9"/>
          <c:order val="10"/>
          <c:tx>
            <c:v>label</c:v>
          </c:tx>
          <c:spPr>
            <a:ln w="25400" cap="rnd">
              <a:noFill/>
              <a:round/>
            </a:ln>
            <a:effectLst/>
          </c:spPr>
          <c:marker>
            <c:symbol val="none"/>
          </c:marker>
          <c:dLbls>
            <c:dLbl>
              <c:idx val="0"/>
              <c:tx>
                <c:rich>
                  <a:bodyPr/>
                  <a:lstStyle/>
                  <a:p>
                    <a:fld id="{17832762-F88D-4373-A489-89FE777EB994}"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C98-457A-8FCD-363F2C0ED22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Q32. In the last 12 months, has your NHS mental health team supported you with your physical health needs?</c:v>
                  </c:pt>
                </c15:dlblRangeCache>
              </c15:datalabelsRange>
            </c:ext>
            <c:ext xmlns:c16="http://schemas.microsoft.com/office/drawing/2014/chart" uri="{C3380CC4-5D6E-409C-BE32-E72D297353CC}">
              <c16:uniqueId val="{0000000C-6C98-457A-8FCD-363F2C0ED221}"/>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0427998988524368"/>
          <c:w val="0.74050409342017565"/>
          <c:h val="0.621499313266803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4.418898553463376</c:v>
                </c:pt>
              </c:numCache>
            </c:numRef>
          </c:val>
          <c:extLst>
            <c:ext xmlns:c16="http://schemas.microsoft.com/office/drawing/2014/chart" uri="{C3380CC4-5D6E-409C-BE32-E72D297353CC}">
              <c16:uniqueId val="{00000000-0666-4DB6-8CD8-16A83BB646C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666-4DB6-8CD8-16A83BB646C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0.12592031541579018</c:v>
                </c:pt>
              </c:numCache>
            </c:numRef>
          </c:val>
          <c:extLst>
            <c:ext xmlns:c16="http://schemas.microsoft.com/office/drawing/2014/chart" uri="{C3380CC4-5D6E-409C-BE32-E72D297353CC}">
              <c16:uniqueId val="{00000002-0666-4DB6-8CD8-16A83BB646C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0.13815679462425923</c:v>
                </c:pt>
              </c:numCache>
            </c:numRef>
          </c:val>
          <c:extLst>
            <c:ext xmlns:c16="http://schemas.microsoft.com/office/drawing/2014/chart" uri="{C3380CC4-5D6E-409C-BE32-E72D297353CC}">
              <c16:uniqueId val="{00000003-0666-4DB6-8CD8-16A83BB646C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1.4423372590067407</c:v>
                </c:pt>
              </c:numCache>
            </c:numRef>
          </c:val>
          <c:extLst>
            <c:ext xmlns:c16="http://schemas.microsoft.com/office/drawing/2014/chart" uri="{C3380CC4-5D6E-409C-BE32-E72D297353CC}">
              <c16:uniqueId val="{00000004-0666-4DB6-8CD8-16A83BB646C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0.13815679462425745</c:v>
                </c:pt>
              </c:numCache>
            </c:numRef>
          </c:val>
          <c:extLst>
            <c:ext xmlns:c16="http://schemas.microsoft.com/office/drawing/2014/chart" uri="{C3380CC4-5D6E-409C-BE32-E72D297353CC}">
              <c16:uniqueId val="{00000005-0666-4DB6-8CD8-16A83BB646C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0.22683612010858312</c:v>
                </c:pt>
              </c:numCache>
            </c:numRef>
          </c:val>
          <c:extLst>
            <c:ext xmlns:c16="http://schemas.microsoft.com/office/drawing/2014/chart" uri="{C3380CC4-5D6E-409C-BE32-E72D297353CC}">
              <c16:uniqueId val="{00000006-0666-4DB6-8CD8-16A83BB646C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666-4DB6-8CD8-16A83BB646CC}"/>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5.4765277792912714</c:v>
                </c:pt>
              </c:numCache>
            </c:numRef>
          </c:xVal>
          <c:yVal>
            <c:numLit>
              <c:formatCode>General</c:formatCode>
              <c:ptCount val="1"/>
              <c:pt idx="0">
                <c:v>1</c:v>
              </c:pt>
            </c:numLit>
          </c:yVal>
          <c:smooth val="0"/>
          <c:extLst>
            <c:ext xmlns:c16="http://schemas.microsoft.com/office/drawing/2014/chart" uri="{C3380CC4-5D6E-409C-BE32-E72D297353CC}">
              <c16:uniqueId val="{00000008-0666-4DB6-8CD8-16A83BB646CC}"/>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666-4DB6-8CD8-16A83BB646CC}"/>
              </c:ext>
            </c:extLst>
          </c:dPt>
          <c:xVal>
            <c:numRef>
              <c:f>Sheet1!$B$12</c:f>
              <c:numCache>
                <c:formatCode>0.0</c:formatCode>
                <c:ptCount val="1"/>
                <c:pt idx="0">
                  <c:v>5.4041442930067953</c:v>
                </c:pt>
              </c:numCache>
            </c:numRef>
          </c:xVal>
          <c:yVal>
            <c:numLit>
              <c:formatCode>General</c:formatCode>
              <c:ptCount val="1"/>
              <c:pt idx="0">
                <c:v>1</c:v>
              </c:pt>
            </c:numLit>
          </c:yVal>
          <c:smooth val="0"/>
          <c:extLst>
            <c:ext xmlns:c16="http://schemas.microsoft.com/office/drawing/2014/chart" uri="{C3380CC4-5D6E-409C-BE32-E72D297353CC}">
              <c16:uniqueId val="{0000000A-0666-4DB6-8CD8-16A83BB646C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0666-4DB6-8CD8-16A83BB646C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0666-4DB6-8CD8-16A83BB646CC}"/>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3.80695785090218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3.908667089701654</c:v>
                </c:pt>
                <c:pt idx="2">
                  <c:v>3.9458955077203641</c:v>
                </c:pt>
                <c:pt idx="3">
                  <c:v>3.9480029929420168</c:v>
                </c:pt>
                <c:pt idx="4">
                  <c:v>4.0476064428568126</c:v>
                </c:pt>
                <c:pt idx="5">
                  <c:v>4.1754247226830739</c:v>
                </c:pt>
                <c:pt idx="6">
                  <c:v>4.1830529497593538</c:v>
                </c:pt>
                <c:pt idx="7">
                  <c:v>4.1958884907188514</c:v>
                </c:pt>
                <c:pt idx="8">
                  <c:v>4.2063678963345552</c:v>
                </c:pt>
                <c:pt idx="9">
                  <c:v>4.2496049100743196</c:v>
                </c:pt>
                <c:pt idx="10">
                  <c:v>4.283896697153585</c:v>
                </c:pt>
                <c:pt idx="11">
                  <c:v>4.3064896948785512</c:v>
                </c:pt>
                <c:pt idx="12">
                  <c:v>4.3486528548730821</c:v>
                </c:pt>
                <c:pt idx="13">
                  <c:v>4.3637395889074924</c:v>
                </c:pt>
                <c:pt idx="14">
                  <c:v>4.3766348457032382</c:v>
                </c:pt>
                <c:pt idx="15">
                  <c:v>4.3845095823509208</c:v>
                </c:pt>
                <c:pt idx="16">
                  <c:v>4.4434124384875053</c:v>
                </c:pt>
                <c:pt idx="17">
                  <c:v>4.4793330844186627</c:v>
                </c:pt>
                <c:pt idx="18">
                  <c:v>4.4915748973064771</c:v>
                </c:pt>
                <c:pt idx="19">
                  <c:v>4.4969033033375592</c:v>
                </c:pt>
                <c:pt idx="20">
                  <c:v>4.508499008079613</c:v>
                </c:pt>
                <c:pt idx="21">
                  <c:v>4.5258826977989113</c:v>
                </c:pt>
                <c:pt idx="22">
                  <c:v>4.5705117078406587</c:v>
                </c:pt>
                <c:pt idx="23">
                  <c:v>4.5886805619583164</c:v>
                </c:pt>
                <c:pt idx="24">
                  <c:v>4.6587451275041296</c:v>
                </c:pt>
                <c:pt idx="25">
                  <c:v>4.6714270922526691</c:v>
                </c:pt>
                <c:pt idx="26">
                  <c:v>4.6806964867044307</c:v>
                </c:pt>
                <c:pt idx="27">
                  <c:v>4.7116537611202158</c:v>
                </c:pt>
                <c:pt idx="28">
                  <c:v>4.7132238351987183</c:v>
                </c:pt>
                <c:pt idx="29">
                  <c:v>4.7571459748934313</c:v>
                </c:pt>
                <c:pt idx="30">
                  <c:v>4.8126990872186513</c:v>
                </c:pt>
                <c:pt idx="31">
                  <c:v>4.8253520098004419</c:v>
                </c:pt>
                <c:pt idx="32">
                  <c:v>4.8541528773275342</c:v>
                </c:pt>
                <c:pt idx="33">
                  <c:v>4.8543515414443306</c:v>
                </c:pt>
                <c:pt idx="34">
                  <c:v>4.8689226100508929</c:v>
                </c:pt>
                <c:pt idx="35">
                  <c:v>4.8814499845019803</c:v>
                </c:pt>
                <c:pt idx="36">
                  <c:v>4.8909300125197186</c:v>
                </c:pt>
                <c:pt idx="37">
                  <c:v>4.9283216871702233</c:v>
                </c:pt>
                <c:pt idx="38">
                  <c:v>4.9561396291268522</c:v>
                </c:pt>
                <c:pt idx="39">
                  <c:v>4.9938310123271563</c:v>
                </c:pt>
                <c:pt idx="40">
                  <c:v>5.0124261337733929</c:v>
                </c:pt>
                <c:pt idx="41">
                  <c:v>5.0813515496799937</c:v>
                </c:pt>
                <c:pt idx="42">
                  <c:v>5.1870506448748026</c:v>
                </c:pt>
                <c:pt idx="43">
                  <c:v>5.2002766658985466</c:v>
                </c:pt>
                <c:pt idx="44">
                  <c:v>5.3888759821708074</c:v>
                </c:pt>
                <c:pt idx="45">
                  <c:v>5.508351530312444</c:v>
                </c:pt>
                <c:pt idx="46">
                  <c:v>#N/A</c:v>
                </c:pt>
                <c:pt idx="47">
                  <c:v>#N/A</c:v>
                </c:pt>
                <c:pt idx="48">
                  <c:v>#N/A</c:v>
                </c:pt>
                <c:pt idx="49">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5.366297549902316</c:v>
                </c:pt>
                <c:pt idx="47">
                  <c:v>#N/A</c:v>
                </c:pt>
                <c:pt idx="48">
                  <c:v>#N/A</c:v>
                </c:pt>
                <c:pt idx="49">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5.669992184073477</c:v>
                </c:pt>
                <c:pt idx="48">
                  <c:v>5.864363238425188</c:v>
                </c:pt>
                <c:pt idx="49">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6.2718672156164468</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4.8126990872186513</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11F8-4FF6-91A9-DE396EE395C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5.1974958478429274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11F8-4FF6-91A9-DE396EE395C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11F8-4FF6-91A9-DE396EE395C9}"/>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5.4587733005129992</c:v>
                </c:pt>
                <c:pt idx="2">
                  <c:v>5.483977256995848</c:v>
                </c:pt>
                <c:pt idx="3">
                  <c:v>5.52356539231711</c:v>
                </c:pt>
                <c:pt idx="4">
                  <c:v>5.5458140018152537</c:v>
                </c:pt>
                <c:pt idx="5">
                  <c:v>5.5510377850066597</c:v>
                </c:pt>
                <c:pt idx="6">
                  <c:v>5.5715877171489181</c:v>
                </c:pt>
                <c:pt idx="7">
                  <c:v>5.6337656346144582</c:v>
                </c:pt>
                <c:pt idx="8">
                  <c:v>5.6596607324224522</c:v>
                </c:pt>
                <c:pt idx="9">
                  <c:v>5.6623413987750304</c:v>
                </c:pt>
                <c:pt idx="10">
                  <c:v>5.6658913596989597</c:v>
                </c:pt>
                <c:pt idx="11">
                  <c:v>5.6670990917327284</c:v>
                </c:pt>
                <c:pt idx="12">
                  <c:v>5.6988011664755653</c:v>
                </c:pt>
                <c:pt idx="13">
                  <c:v>5.710603809856976</c:v>
                </c:pt>
                <c:pt idx="14">
                  <c:v>5.717745978832065</c:v>
                </c:pt>
                <c:pt idx="15">
                  <c:v>5.7480405040197287</c:v>
                </c:pt>
                <c:pt idx="16">
                  <c:v>5.762652224740501</c:v>
                </c:pt>
                <c:pt idx="17">
                  <c:v>5.7742915813726992</c:v>
                </c:pt>
                <c:pt idx="18">
                  <c:v>5.7924588127969434</c:v>
                </c:pt>
                <c:pt idx="19">
                  <c:v>5.7996541046260477</c:v>
                </c:pt>
                <c:pt idx="20">
                  <c:v>5.8846006887394484</c:v>
                </c:pt>
                <c:pt idx="21">
                  <c:v>5.8974252345154214</c:v>
                </c:pt>
                <c:pt idx="22">
                  <c:v>5.9060524785676396</c:v>
                </c:pt>
                <c:pt idx="23">
                  <c:v>5.9277276722037229</c:v>
                </c:pt>
                <c:pt idx="24">
                  <c:v>5.9374638093583707</c:v>
                </c:pt>
                <c:pt idx="25">
                  <c:v>5.9525941072901132</c:v>
                </c:pt>
                <c:pt idx="26">
                  <c:v>5.9571588394924859</c:v>
                </c:pt>
                <c:pt idx="27">
                  <c:v>5.9866266557745922</c:v>
                </c:pt>
                <c:pt idx="28">
                  <c:v>5.9981243254495054</c:v>
                </c:pt>
                <c:pt idx="29">
                  <c:v>6.0355766595061393</c:v>
                </c:pt>
                <c:pt idx="30">
                  <c:v>6.0424558441943201</c:v>
                </c:pt>
                <c:pt idx="31">
                  <c:v>6.0554645197692221</c:v>
                </c:pt>
                <c:pt idx="32">
                  <c:v>6.0655567997489044</c:v>
                </c:pt>
                <c:pt idx="33">
                  <c:v>6.1128774731292621</c:v>
                </c:pt>
                <c:pt idx="34">
                  <c:v>6.1717021279150606</c:v>
                </c:pt>
                <c:pt idx="35">
                  <c:v>6.1766498911606016</c:v>
                </c:pt>
                <c:pt idx="36">
                  <c:v>6.2047396502497643</c:v>
                </c:pt>
                <c:pt idx="37">
                  <c:v>6.2138045584366939</c:v>
                </c:pt>
                <c:pt idx="38">
                  <c:v>6.230007087247027</c:v>
                </c:pt>
                <c:pt idx="39">
                  <c:v>6.2659295980008682</c:v>
                </c:pt>
                <c:pt idx="40">
                  <c:v>6.3110429248350224</c:v>
                </c:pt>
                <c:pt idx="41">
                  <c:v>6.3257909232931464</c:v>
                </c:pt>
                <c:pt idx="42">
                  <c:v>6.3675677148246992</c:v>
                </c:pt>
                <c:pt idx="43">
                  <c:v>6.3909928301921006</c:v>
                </c:pt>
                <c:pt idx="44">
                  <c:v>6.4104758299861944</c:v>
                </c:pt>
                <c:pt idx="45">
                  <c:v>6.502408518897612</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11F8-4FF6-91A9-DE396EE395C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6.4958636531801321</c:v>
                </c:pt>
                <c:pt idx="47">
                  <c:v>6.5484029541365816</c:v>
                </c:pt>
                <c:pt idx="48">
                  <c:v>6.5960265552245216</c:v>
                </c:pt>
                <c:pt idx="49">
                  <c:v>6.6004157720155874</c:v>
                </c:pt>
                <c:pt idx="50">
                  <c:v>#N/A</c:v>
                </c:pt>
                <c:pt idx="51">
                  <c:v>#N/A</c:v>
                </c:pt>
              </c:numCache>
            </c:numRef>
          </c:val>
          <c:extLst>
            <c:ext xmlns:c16="http://schemas.microsoft.com/office/drawing/2014/chart" uri="{C3380CC4-5D6E-409C-BE32-E72D297353CC}">
              <c16:uniqueId val="{00000004-11F8-4FF6-91A9-DE396EE395C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6.7153015886653291</c:v>
                </c:pt>
                <c:pt idx="51">
                  <c:v>6.8597395979288667</c:v>
                </c:pt>
              </c:numCache>
            </c:numRef>
          </c:val>
          <c:extLst>
            <c:ext xmlns:c16="http://schemas.microsoft.com/office/drawing/2014/chart" uri="{C3380CC4-5D6E-409C-BE32-E72D297353CC}">
              <c16:uniqueId val="{00000005-11F8-4FF6-91A9-DE396EE395C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11F8-4FF6-91A9-DE396EE395C9}"/>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6.2138045584366939</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11F8-4FF6-91A9-DE396EE395C9}"/>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6583241917029394"/>
          <c:w val="0.74050409342017565"/>
          <c:h val="0.4544569871545348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3.683515436070012</c:v>
                </c:pt>
              </c:numCache>
            </c:numRef>
          </c:val>
          <c:extLst>
            <c:ext xmlns:c16="http://schemas.microsoft.com/office/drawing/2014/chart" uri="{C3380CC4-5D6E-409C-BE32-E72D297353CC}">
              <c16:uniqueId val="{00000000-2B0F-44F9-9E1F-A339E6F9C84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B0F-44F9-9E1F-A339E6F9C84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0.44114188296883938</c:v>
                </c:pt>
              </c:numCache>
            </c:numRef>
          </c:val>
          <c:extLst>
            <c:ext xmlns:c16="http://schemas.microsoft.com/office/drawing/2014/chart" uri="{C3380CC4-5D6E-409C-BE32-E72D297353CC}">
              <c16:uniqueId val="{00000002-2B0F-44F9-9E1F-A339E6F9C84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0.15605322354528184</c:v>
                </c:pt>
              </c:numCache>
            </c:numRef>
          </c:val>
          <c:extLst>
            <c:ext xmlns:c16="http://schemas.microsoft.com/office/drawing/2014/chart" uri="{C3380CC4-5D6E-409C-BE32-E72D297353CC}">
              <c16:uniqueId val="{00000003-2B0F-44F9-9E1F-A339E6F9C84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1.6291734280577135</c:v>
                </c:pt>
              </c:numCache>
            </c:numRef>
          </c:val>
          <c:extLst>
            <c:ext xmlns:c16="http://schemas.microsoft.com/office/drawing/2014/chart" uri="{C3380CC4-5D6E-409C-BE32-E72D297353CC}">
              <c16:uniqueId val="{00000004-2B0F-44F9-9E1F-A339E6F9C84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0.15605322354528273</c:v>
                </c:pt>
              </c:numCache>
            </c:numRef>
          </c:val>
          <c:extLst>
            <c:ext xmlns:c16="http://schemas.microsoft.com/office/drawing/2014/chart" uri="{C3380CC4-5D6E-409C-BE32-E72D297353CC}">
              <c16:uniqueId val="{00000005-2B0F-44F9-9E1F-A339E6F9C84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0.55974680239160168</c:v>
                </c:pt>
              </c:numCache>
            </c:numRef>
          </c:val>
          <c:extLst>
            <c:ext xmlns:c16="http://schemas.microsoft.com/office/drawing/2014/chart" uri="{C3380CC4-5D6E-409C-BE32-E72D297353CC}">
              <c16:uniqueId val="{00000006-2B0F-44F9-9E1F-A339E6F9C84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0.38104213937151421</c:v>
                </c:pt>
              </c:numCache>
            </c:numRef>
          </c:val>
          <c:extLst>
            <c:ext xmlns:c16="http://schemas.microsoft.com/office/drawing/2014/chart" uri="{C3380CC4-5D6E-409C-BE32-E72D297353CC}">
              <c16:uniqueId val="{00000007-2B0F-44F9-9E1F-A339E6F9C847}"/>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5.4398497644587724</c:v>
                </c:pt>
              </c:numCache>
            </c:numRef>
          </c:xVal>
          <c:yVal>
            <c:numLit>
              <c:formatCode>General</c:formatCode>
              <c:ptCount val="1"/>
              <c:pt idx="0">
                <c:v>1</c:v>
              </c:pt>
            </c:numLit>
          </c:yVal>
          <c:smooth val="0"/>
          <c:extLst>
            <c:ext xmlns:c16="http://schemas.microsoft.com/office/drawing/2014/chart" uri="{C3380CC4-5D6E-409C-BE32-E72D297353CC}">
              <c16:uniqueId val="{00000008-2B0F-44F9-9E1F-A339E6F9C84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B0F-44F9-9E1F-A339E6F9C847}"/>
              </c:ext>
            </c:extLst>
          </c:dPt>
          <c:xVal>
            <c:numRef>
              <c:f>Sheet1!$B$12</c:f>
              <c:numCache>
                <c:formatCode>0.0</c:formatCode>
                <c:ptCount val="1"/>
                <c:pt idx="0">
                  <c:v>5.0952972566129899</c:v>
                </c:pt>
              </c:numCache>
            </c:numRef>
          </c:xVal>
          <c:yVal>
            <c:numLit>
              <c:formatCode>General</c:formatCode>
              <c:ptCount val="1"/>
              <c:pt idx="0">
                <c:v>1</c:v>
              </c:pt>
            </c:numLit>
          </c:yVal>
          <c:smooth val="0"/>
          <c:extLst>
            <c:ext xmlns:c16="http://schemas.microsoft.com/office/drawing/2014/chart" uri="{C3380CC4-5D6E-409C-BE32-E72D297353CC}">
              <c16:uniqueId val="{0000000A-2B0F-44F9-9E1F-A339E6F9C847}"/>
            </c:ext>
          </c:extLst>
        </c:ser>
        <c:ser>
          <c:idx val="9"/>
          <c:order val="10"/>
          <c:tx>
            <c:v>label</c:v>
          </c:tx>
          <c:spPr>
            <a:ln w="25400" cap="rnd">
              <a:noFill/>
              <a:round/>
            </a:ln>
            <a:effectLst/>
          </c:spPr>
          <c:marker>
            <c:symbol val="none"/>
          </c:marker>
          <c:dLbls>
            <c:dLbl>
              <c:idx val="0"/>
              <c:tx>
                <c:rich>
                  <a:bodyPr/>
                  <a:lstStyle/>
                  <a:p>
                    <a:fld id="{5833D1D2-9875-4E74-8A8F-06DC3F8CE52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B0F-44F9-9E1F-A339E6F9C84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Q38. Do you feel the support provided meets your needs?</c:v>
                  </c:pt>
                </c15:dlblRangeCache>
              </c15:datalabelsRange>
            </c:ext>
            <c:ext xmlns:c16="http://schemas.microsoft.com/office/drawing/2014/chart" uri="{C3380CC4-5D6E-409C-BE32-E72D297353CC}">
              <c16:uniqueId val="{0000000C-2B0F-44F9-9E1F-A339E6F9C847}"/>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3.3167757885857729</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0.12991893125465026</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0.13447557031150481</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1.4039058014770176</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0.13447557031150481</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0.41745663334219785</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4.1855484099785301</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4.2831231908904366</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6.589693056375423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3F16-44E9-8B78-499D629311C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6.9159961798646208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3F16-44E9-8B78-499D629311C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7.1198621819253418</c:v>
                </c:pt>
                <c:pt idx="3">
                  <c:v>7.120820719270144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3F16-44E9-8B78-499D629311C3}"/>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7.2673791775101897</c:v>
                </c:pt>
                <c:pt idx="5">
                  <c:v>7.2942713750041426</c:v>
                </c:pt>
                <c:pt idx="6">
                  <c:v>7.2988242080741959</c:v>
                </c:pt>
                <c:pt idx="7">
                  <c:v>7.3605586989890632</c:v>
                </c:pt>
                <c:pt idx="8">
                  <c:v>7.3704789737393277</c:v>
                </c:pt>
                <c:pt idx="9">
                  <c:v>7.4182568230048762</c:v>
                </c:pt>
                <c:pt idx="10">
                  <c:v>7.4562906808476006</c:v>
                </c:pt>
                <c:pt idx="11">
                  <c:v>7.4630758044149559</c:v>
                </c:pt>
                <c:pt idx="12">
                  <c:v>7.4757892691111154</c:v>
                </c:pt>
                <c:pt idx="13">
                  <c:v>7.4991605599398659</c:v>
                </c:pt>
                <c:pt idx="14">
                  <c:v>7.5105772999601861</c:v>
                </c:pt>
                <c:pt idx="15">
                  <c:v>7.5387853143096741</c:v>
                </c:pt>
                <c:pt idx="16">
                  <c:v>7.5402411693913836</c:v>
                </c:pt>
                <c:pt idx="17">
                  <c:v>7.5463185803792756</c:v>
                </c:pt>
                <c:pt idx="18">
                  <c:v>7.5670967095534314</c:v>
                </c:pt>
                <c:pt idx="19">
                  <c:v>7.5700934296741416</c:v>
                </c:pt>
                <c:pt idx="20">
                  <c:v>7.572225023889394</c:v>
                </c:pt>
                <c:pt idx="21">
                  <c:v>7.6156471752986556</c:v>
                </c:pt>
                <c:pt idx="22">
                  <c:v>7.6170997199247266</c:v>
                </c:pt>
                <c:pt idx="23">
                  <c:v>7.6185506265627954</c:v>
                </c:pt>
                <c:pt idx="24">
                  <c:v>7.6723155193522832</c:v>
                </c:pt>
                <c:pt idx="25">
                  <c:v>7.6725142265098683</c:v>
                </c:pt>
                <c:pt idx="26">
                  <c:v>7.7122314798256948</c:v>
                </c:pt>
                <c:pt idx="27">
                  <c:v>7.7336148533827886</c:v>
                </c:pt>
                <c:pt idx="28">
                  <c:v>7.7732660200777204</c:v>
                </c:pt>
                <c:pt idx="29">
                  <c:v>7.8047401727776577</c:v>
                </c:pt>
                <c:pt idx="30">
                  <c:v>7.8119671564846254</c:v>
                </c:pt>
                <c:pt idx="31">
                  <c:v>7.8497893593698826</c:v>
                </c:pt>
                <c:pt idx="32">
                  <c:v>7.852065565547754</c:v>
                </c:pt>
                <c:pt idx="33">
                  <c:v>7.8535584777081109</c:v>
                </c:pt>
                <c:pt idx="34">
                  <c:v>7.8558669092135638</c:v>
                </c:pt>
                <c:pt idx="35">
                  <c:v>7.9091329580230063</c:v>
                </c:pt>
                <c:pt idx="36">
                  <c:v>7.9131421914926996</c:v>
                </c:pt>
                <c:pt idx="37">
                  <c:v>7.9175746450964173</c:v>
                </c:pt>
                <c:pt idx="38">
                  <c:v>7.9342765710977172</c:v>
                </c:pt>
                <c:pt idx="39">
                  <c:v>7.9515931103919453</c:v>
                </c:pt>
                <c:pt idx="40">
                  <c:v>7.9753391130723097</c:v>
                </c:pt>
                <c:pt idx="41">
                  <c:v>7.9879215475241292</c:v>
                </c:pt>
                <c:pt idx="42">
                  <c:v>8.0175123797933594</c:v>
                </c:pt>
                <c:pt idx="43">
                  <c:v>8.1015966727992712</c:v>
                </c:pt>
                <c:pt idx="44">
                  <c:v>8.1022320137934187</c:v>
                </c:pt>
                <c:pt idx="45">
                  <c:v>8.1577928836127676</c:v>
                </c:pt>
                <c:pt idx="46">
                  <c:v>8.1746559473591986</c:v>
                </c:pt>
                <c:pt idx="47">
                  <c:v>8.2067711734682192</c:v>
                </c:pt>
                <c:pt idx="48">
                  <c:v>#N/A</c:v>
                </c:pt>
                <c:pt idx="49">
                  <c:v>#N/A</c:v>
                </c:pt>
                <c:pt idx="50">
                  <c:v>#N/A</c:v>
                </c:pt>
                <c:pt idx="51">
                  <c:v>#N/A</c:v>
                </c:pt>
              </c:numCache>
            </c:numRef>
          </c:val>
          <c:extLst>
            <c:ext xmlns:c16="http://schemas.microsoft.com/office/drawing/2014/chart" uri="{C3380CC4-5D6E-409C-BE32-E72D297353CC}">
              <c16:uniqueId val="{00000003-3F16-44E9-8B78-499D629311C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8.1852575603761792</c:v>
                </c:pt>
                <c:pt idx="49">
                  <c:v>#N/A</c:v>
                </c:pt>
                <c:pt idx="50">
                  <c:v>#N/A</c:v>
                </c:pt>
                <c:pt idx="51">
                  <c:v>#N/A</c:v>
                </c:pt>
              </c:numCache>
            </c:numRef>
          </c:val>
          <c:extLst>
            <c:ext xmlns:c16="http://schemas.microsoft.com/office/drawing/2014/chart" uri="{C3380CC4-5D6E-409C-BE32-E72D297353CC}">
              <c16:uniqueId val="{00000004-3F16-44E9-8B78-499D629311C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8.1797767847946936</c:v>
                </c:pt>
                <c:pt idx="50">
                  <c:v>8.2684897032313796</c:v>
                </c:pt>
                <c:pt idx="51">
                  <c:v>8.4115509678019045</c:v>
                </c:pt>
              </c:numCache>
            </c:numRef>
          </c:val>
          <c:extLst>
            <c:ext xmlns:c16="http://schemas.microsoft.com/office/drawing/2014/chart" uri="{C3380CC4-5D6E-409C-BE32-E72D297353CC}">
              <c16:uniqueId val="{00000005-3F16-44E9-8B78-499D629311C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3F16-44E9-8B78-499D629311C3}"/>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7.8047401727776577</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3F16-44E9-8B78-499D629311C3}"/>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6.5452272566339129</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0.2795774829693265</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0.30578328038961367</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8.5250092375991571E-2</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0.88999882272941555</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8.5250092375991571E-2</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8.2128130670630739E-2</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7.6341803828082044</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7.6608375237335524</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6.6341588561169331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0.23920713059743814</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0.31573597073547077</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8.802482803286793E-2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0.91896666779771241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8.8024828032869706E-2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0.27592306054624771</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7.9752999627471102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7.7366101193815666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5.4551759647488964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5.8148112430157202</c:v>
                </c:pt>
                <c:pt idx="2">
                  <c:v>5.8373913374607476</c:v>
                </c:pt>
                <c:pt idx="3">
                  <c:v>5.9181707970696298</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5.9534615328429323</c:v>
                </c:pt>
                <c:pt idx="5">
                  <c:v>6.037301071946958</c:v>
                </c:pt>
                <c:pt idx="6">
                  <c:v>6.0541444273096046</c:v>
                </c:pt>
                <c:pt idx="7">
                  <c:v>6.1108873649904503</c:v>
                </c:pt>
                <c:pt idx="8">
                  <c:v>6.113755059867251</c:v>
                </c:pt>
                <c:pt idx="9">
                  <c:v>6.1535278437317968</c:v>
                </c:pt>
                <c:pt idx="10">
                  <c:v>6.179833361772614</c:v>
                </c:pt>
                <c:pt idx="11">
                  <c:v>6.1908891159447874</c:v>
                </c:pt>
                <c:pt idx="12">
                  <c:v>6.233224054670008</c:v>
                </c:pt>
                <c:pt idx="13">
                  <c:v>6.2434555706069643</c:v>
                </c:pt>
                <c:pt idx="14">
                  <c:v>6.2730445952391074</c:v>
                </c:pt>
                <c:pt idx="15">
                  <c:v>6.2730658977177356</c:v>
                </c:pt>
                <c:pt idx="16">
                  <c:v>6.3290546649077424</c:v>
                </c:pt>
                <c:pt idx="17">
                  <c:v>6.3579442610146151</c:v>
                </c:pt>
                <c:pt idx="18">
                  <c:v>6.3708116762141049</c:v>
                </c:pt>
                <c:pt idx="19">
                  <c:v>6.3757064469358617</c:v>
                </c:pt>
                <c:pt idx="20">
                  <c:v>6.3778151863079859</c:v>
                </c:pt>
                <c:pt idx="21">
                  <c:v>6.3827623486331984</c:v>
                </c:pt>
                <c:pt idx="22">
                  <c:v>6.4009364014812133</c:v>
                </c:pt>
                <c:pt idx="23">
                  <c:v>6.4057749285126953</c:v>
                </c:pt>
                <c:pt idx="24">
                  <c:v>6.431742524650705</c:v>
                </c:pt>
                <c:pt idx="25">
                  <c:v>6.4410699181897781</c:v>
                </c:pt>
                <c:pt idx="26">
                  <c:v>6.4456996994108611</c:v>
                </c:pt>
                <c:pt idx="27">
                  <c:v>6.4485355021077337</c:v>
                </c:pt>
                <c:pt idx="28">
                  <c:v>6.4499795263583346</c:v>
                </c:pt>
                <c:pt idx="29">
                  <c:v>6.4586103444036729</c:v>
                </c:pt>
                <c:pt idx="30">
                  <c:v>6.5059246261206756</c:v>
                </c:pt>
                <c:pt idx="31">
                  <c:v>6.6376319824661936</c:v>
                </c:pt>
                <c:pt idx="32">
                  <c:v>6.6790155357776841</c:v>
                </c:pt>
                <c:pt idx="33">
                  <c:v>6.7012760627727612</c:v>
                </c:pt>
                <c:pt idx="34">
                  <c:v>6.7140190623307729</c:v>
                </c:pt>
                <c:pt idx="35">
                  <c:v>6.72745017010143</c:v>
                </c:pt>
                <c:pt idx="36">
                  <c:v>6.7328618048405326</c:v>
                </c:pt>
                <c:pt idx="37">
                  <c:v>6.7860800010590294</c:v>
                </c:pt>
                <c:pt idx="38">
                  <c:v>6.8097487789047157</c:v>
                </c:pt>
                <c:pt idx="39">
                  <c:v>6.8361613783336441</c:v>
                </c:pt>
                <c:pt idx="40">
                  <c:v>6.8815846209080931</c:v>
                </c:pt>
                <c:pt idx="41">
                  <c:v>6.9095799452440074</c:v>
                </c:pt>
                <c:pt idx="42">
                  <c:v>6.9253576084493993</c:v>
                </c:pt>
                <c:pt idx="43">
                  <c:v>6.9305615291861704</c:v>
                </c:pt>
                <c:pt idx="44">
                  <c:v>7.0020838354141706</c:v>
                </c:pt>
                <c:pt idx="45">
                  <c:v>7.0361730575683996</c:v>
                </c:pt>
                <c:pt idx="46">
                  <c:v>7.0381042640544402</c:v>
                </c:pt>
                <c:pt idx="47">
                  <c:v>7.0533920231461424</c:v>
                </c:pt>
                <c:pt idx="48">
                  <c:v>7.0710178719624679</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7.1393866305368947</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7.1338956167598342</c:v>
                </c:pt>
                <c:pt idx="51">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7.7217671294516617</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6.7860800010590294</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8863049095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5.4551759647488964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3.6449000850882207E-2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0.37227653075392375</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0.10378791343904759</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1.0835310343934541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0.10378791343904847</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0.37227653075392286</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0.19448224107248624</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6.7860800010590294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6.509454926989477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1.675908617062879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1.927904805420015</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1.9474802024856981</c:v>
                </c:pt>
                <c:pt idx="3">
                  <c:v>1.989495453612435</c:v>
                </c:pt>
                <c:pt idx="4">
                  <c:v>1.9912977445324711</c:v>
                </c:pt>
                <c:pt idx="5">
                  <c:v>2.0286576630870981</c:v>
                </c:pt>
                <c:pt idx="6">
                  <c:v>2.1057365013961169</c:v>
                </c:pt>
                <c:pt idx="7">
                  <c:v>2.273509345682875</c:v>
                </c:pt>
                <c:pt idx="8">
                  <c:v>2.2793750473684602</c:v>
                </c:pt>
                <c:pt idx="9">
                  <c:v>2.295435479282554</c:v>
                </c:pt>
                <c:pt idx="10">
                  <c:v>2.3140222473310268</c:v>
                </c:pt>
                <c:pt idx="11">
                  <c:v>2.317437063480968</c:v>
                </c:pt>
                <c:pt idx="12">
                  <c:v>2.3667257986008869</c:v>
                </c:pt>
                <c:pt idx="13">
                  <c:v>2.3694909804537838</c:v>
                </c:pt>
                <c:pt idx="14">
                  <c:v>2.4272646024288771</c:v>
                </c:pt>
                <c:pt idx="15">
                  <c:v>2.436968292782014</c:v>
                </c:pt>
                <c:pt idx="16">
                  <c:v>2.4996342022775142</c:v>
                </c:pt>
                <c:pt idx="17">
                  <c:v>2.5687215034017701</c:v>
                </c:pt>
                <c:pt idx="18">
                  <c:v>2.5904287469663458</c:v>
                </c:pt>
                <c:pt idx="19">
                  <c:v>2.607633320240168</c:v>
                </c:pt>
                <c:pt idx="20">
                  <c:v>2.6854954313102919</c:v>
                </c:pt>
                <c:pt idx="21">
                  <c:v>2.7436868207826071</c:v>
                </c:pt>
                <c:pt idx="22">
                  <c:v>2.7939132375479678</c:v>
                </c:pt>
                <c:pt idx="23">
                  <c:v>2.795817120050025</c:v>
                </c:pt>
                <c:pt idx="24">
                  <c:v>2.8429523569415731</c:v>
                </c:pt>
                <c:pt idx="25">
                  <c:v>2.9068555611341531</c:v>
                </c:pt>
                <c:pt idx="26">
                  <c:v>2.9330027515329862</c:v>
                </c:pt>
                <c:pt idx="27">
                  <c:v>2.9467006066010981</c:v>
                </c:pt>
                <c:pt idx="28">
                  <c:v>2.949638372149106</c:v>
                </c:pt>
                <c:pt idx="29">
                  <c:v>2.952882018574039</c:v>
                </c:pt>
                <c:pt idx="30">
                  <c:v>3.025632480258345</c:v>
                </c:pt>
                <c:pt idx="31">
                  <c:v>3.031392527154527</c:v>
                </c:pt>
                <c:pt idx="32">
                  <c:v>3.164920954236857</c:v>
                </c:pt>
                <c:pt idx="33">
                  <c:v>3.2463480724130971</c:v>
                </c:pt>
                <c:pt idx="34">
                  <c:v>3.2914980892730048</c:v>
                </c:pt>
                <c:pt idx="35">
                  <c:v>3.304107042368245</c:v>
                </c:pt>
                <c:pt idx="36">
                  <c:v>3.351675237275312</c:v>
                </c:pt>
                <c:pt idx="37">
                  <c:v>3.3620620407437962</c:v>
                </c:pt>
                <c:pt idx="38">
                  <c:v>3.4733829644739531</c:v>
                </c:pt>
                <c:pt idx="39">
                  <c:v>3.4772328008939661</c:v>
                </c:pt>
                <c:pt idx="40">
                  <c:v>3.4821910239287099</c:v>
                </c:pt>
                <c:pt idx="41">
                  <c:v>3.5877593067505291</c:v>
                </c:pt>
                <c:pt idx="42">
                  <c:v>3.6356145036517851</c:v>
                </c:pt>
                <c:pt idx="43">
                  <c:v>3.720237503440762</c:v>
                </c:pt>
                <c:pt idx="44">
                  <c:v>3.8460558007816781</c:v>
                </c:pt>
                <c:pt idx="45">
                  <c:v>3.9073859989683468</c:v>
                </c:pt>
                <c:pt idx="46">
                  <c:v>3.9092379612979071</c:v>
                </c:pt>
                <c:pt idx="47">
                  <c:v>3.960910936530142</c:v>
                </c:pt>
                <c:pt idx="48">
                  <c:v>3.9967043343958188</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4.1065307819676704</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4.4983189976952369</c:v>
                </c:pt>
                <c:pt idx="51">
                  <c:v>4.6569404664966418</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3.031392527154527</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5161498708010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1.675908617062879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7.7604981347133117E-2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0.19298237454101397</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2.014708504848493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0.19298237454101441</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0.50275361415610842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3.031392527154527</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2.9538502253752719</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Q6: While waiting, between your first assessment with the NHS mental health team and your first appointment for treatment, were you offered support with your mental health?</c:v>
                  </c:pt>
                </c:lvl>
              </c:multiLvlStrCache>
            </c:multiLvlStrRef>
          </c:cat>
          <c:val>
            <c:numRef>
              <c:f>Sheet1!$C$2:$C$3</c:f>
              <c:numCache>
                <c:formatCode>General</c:formatCode>
                <c:ptCount val="2"/>
                <c:pt idx="0">
                  <c:v>5.7663179633361104</c:v>
                </c:pt>
                <c:pt idx="1">
                  <c:v>7.0333117535618026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Q6: While waiting, between your first assessment with the NHS mental health team and your first appointment for treatment, were you offered support with your mental health?</c:v>
                  </c:pt>
                </c:lvl>
              </c:multiLvlStrCache>
            </c:multiLvlStrRef>
          </c:cat>
          <c:val>
            <c:numRef>
              <c:f>Sheet1!$D$2:$D$3</c:f>
              <c:numCache>
                <c:formatCode>General</c:formatCode>
                <c:ptCount val="2"/>
                <c:pt idx="0">
                  <c:v>6.0253958878807401</c:v>
                </c:pt>
                <c:pt idx="1">
                  <c:v>6.3187135456720647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5.5828357567798141</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0.14068147345667992</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0.10732521813310658</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1.1204599916016367</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0.10732521813310658</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0.33274029572699337</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6.4973466067760448</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6.391072444170419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Q7. Was the support offered appropriate for your mental health needs?</c:v>
                  </c:pt>
                </c:lvl>
              </c:multiLvlStrCache>
            </c:multiLvlStrRef>
          </c:cat>
          <c:val>
            <c:numRef>
              <c:f>Sheet1!$C$2:$C$3</c:f>
              <c:numCache>
                <c:formatCode>General</c:formatCode>
                <c:ptCount val="2"/>
                <c:pt idx="0">
                  <c:v>7.0961502629453568</c:v>
                </c:pt>
                <c:pt idx="1">
                  <c:v>7.3145118049941926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Q7. Was the support offered appropriate for your mental health needs?</c:v>
                  </c:pt>
                </c:lvl>
              </c:multiLvlStrCache>
            </c:multiLvlStrRef>
          </c:cat>
          <c:val>
            <c:numRef>
              <c:f>Sheet1!$D$2:$D$3</c:f>
              <c:numCache>
                <c:formatCode>General</c:formatCode>
                <c:ptCount val="2"/>
                <c:pt idx="0">
                  <c:v>7.0778805479002536</c:v>
                </c:pt>
                <c:pt idx="1">
                  <c:v>6.84349819920768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Q8: Were you given enough time to discuss your needs and treatment?</c:v>
                  </c:pt>
                </c:lvl>
              </c:multiLvlStrCache>
            </c:multiLvlStrRef>
          </c:cat>
          <c:val>
            <c:numRef>
              <c:f>Sheet1!$C$2:$C$3</c:f>
              <c:numCache>
                <c:formatCode>General</c:formatCode>
                <c:ptCount val="2"/>
                <c:pt idx="0">
                  <c:v>6.8981800037972416</c:v>
                </c:pt>
                <c:pt idx="1">
                  <c:v>7.0340017982439313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Q8: Were you given enough time to discuss your needs and treatment?</c:v>
                  </c:pt>
                </c:lvl>
              </c:multiLvlStrCache>
            </c:multiLvlStrRef>
          </c:cat>
          <c:val>
            <c:numRef>
              <c:f>Sheet1!$D$2:$D$3</c:f>
              <c:numCache>
                <c:formatCode>General</c:formatCode>
                <c:ptCount val="2"/>
                <c:pt idx="0">
                  <c:v>6.6666778061210481</c:v>
                </c:pt>
                <c:pt idx="1">
                  <c:v>6.6803321480112521</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Q10. Did you get the help you needed?</c:v>
                  </c:pt>
                </c:lvl>
              </c:multiLvlStrCache>
            </c:multiLvlStrRef>
          </c:cat>
          <c:val>
            <c:numRef>
              <c:f>Sheet1!$C$2:$C$3</c:f>
              <c:numCache>
                <c:formatCode>General</c:formatCode>
                <c:ptCount val="2"/>
                <c:pt idx="0">
                  <c:v>6.0365408783223602</c:v>
                </c:pt>
                <c:pt idx="1">
                  <c:v>5.7980505715006743</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Q10. Did you get the help you needed?</c:v>
                  </c:pt>
                </c:lvl>
              </c:multiLvlStrCache>
            </c:multiLvlStrRef>
          </c:cat>
          <c:val>
            <c:numRef>
              <c:f>Sheet1!$D$2:$D$3</c:f>
              <c:numCache>
                <c:formatCode>General</c:formatCode>
                <c:ptCount val="2"/>
                <c:pt idx="0">
                  <c:v>5.8240999317954234</c:v>
                </c:pt>
                <c:pt idx="1">
                  <c:v>5.7667751610913642</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Sheet1!$C$2:$C$3</c:f>
              <c:numCache>
                <c:formatCode>General</c:formatCode>
                <c:ptCount val="2"/>
                <c:pt idx="0">
                  <c:v>6.999290031234624</c:v>
                </c:pt>
                <c:pt idx="1">
                  <c:v>6.4973466067760448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Sheet1!$D$2:$D$3</c:f>
              <c:numCache>
                <c:formatCode>General</c:formatCode>
                <c:ptCount val="2"/>
                <c:pt idx="0">
                  <c:v>6.3052124215230938</c:v>
                </c:pt>
                <c:pt idx="1">
                  <c:v>6.391072444170419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Sheet1!$C$2:$C$3</c:f>
              <c:numCache>
                <c:formatCode>General</c:formatCode>
                <c:ptCount val="2"/>
                <c:pt idx="0">
                  <c:v>4.5021901214881472</c:v>
                </c:pt>
                <c:pt idx="1">
                  <c:v>4.6462566845889146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Sheet1!$D$2:$D$3</c:f>
              <c:numCache>
                <c:formatCode>General</c:formatCode>
                <c:ptCount val="2"/>
                <c:pt idx="0">
                  <c:v>4.3805867971446251</c:v>
                </c:pt>
                <c:pt idx="1">
                  <c:v>4.3592719765456067</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Q14: Do you have a care plan?</c:v>
                  </c:pt>
                </c:lvl>
              </c:multiLvlStrCache>
            </c:multiLvlStrRef>
          </c:cat>
          <c:val>
            <c:numRef>
              <c:f>Sheet1!$C$2:$C$3</c:f>
              <c:numCache>
                <c:formatCode>General</c:formatCode>
                <c:ptCount val="2"/>
                <c:pt idx="0">
                  <c:v>7.6195245242110277</c:v>
                </c:pt>
                <c:pt idx="1">
                  <c:v>6.9800656580659064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Q14: Do you have a care plan?</c:v>
                  </c:pt>
                </c:lvl>
              </c:multiLvlStrCache>
            </c:multiLvlStrRef>
          </c:cat>
          <c:val>
            <c:numRef>
              <c:f>Sheet1!$D$2:$D$3</c:f>
              <c:numCache>
                <c:formatCode>General</c:formatCode>
                <c:ptCount val="2"/>
                <c:pt idx="0">
                  <c:v>6.4437434874606696</c:v>
                </c:pt>
                <c:pt idx="1">
                  <c:v>6.245586214808065</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Q17. In the last 12 months, have you had a care review meeting with your NHS mental health team to discuss how your care is working?</c:v>
                  </c:pt>
                </c:lvl>
              </c:multiLvlStrCache>
            </c:multiLvlStrRef>
          </c:cat>
          <c:val>
            <c:numRef>
              <c:f>Sheet1!$C$2:$C$3</c:f>
              <c:numCache>
                <c:formatCode>General</c:formatCode>
                <c:ptCount val="2"/>
                <c:pt idx="0">
                  <c:v>7.017932530392792</c:v>
                </c:pt>
                <c:pt idx="1">
                  <c:v>5.955662452406485</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Q17. In the last 12 months, have you had a care review meeting with your NHS mental health team to discuss how your care is working?</c:v>
                  </c:pt>
                </c:lvl>
              </c:multiLvlStrCache>
            </c:multiLvlStrRef>
          </c:cat>
          <c:val>
            <c:numRef>
              <c:f>Sheet1!$D$2:$D$3</c:f>
              <c:numCache>
                <c:formatCode>General</c:formatCode>
                <c:ptCount val="2"/>
                <c:pt idx="0">
                  <c:v>5.5122287094123088</c:v>
                </c:pt>
                <c:pt idx="1">
                  <c:v>5.555665237179948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Sheet1!$C$2:$C$3</c:f>
              <c:numCache>
                <c:formatCode>General</c:formatCode>
                <c:ptCount val="2"/>
                <c:pt idx="0">
                  <c:v>6.7131121268316072</c:v>
                </c:pt>
                <c:pt idx="1">
                  <c:v>6.1037339940640649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Sheet1!$D$2:$D$3</c:f>
              <c:numCache>
                <c:formatCode>General</c:formatCode>
                <c:ptCount val="2"/>
                <c:pt idx="0">
                  <c:v>5.9058956262834874</c:v>
                </c:pt>
                <c:pt idx="1">
                  <c:v>5.8924082435586058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Q19. Do you feel in control of your care?</c:v>
                  </c:pt>
                </c:lvl>
              </c:multiLvlStrCache>
            </c:multiLvlStrRef>
          </c:cat>
          <c:val>
            <c:numRef>
              <c:f>Sheet1!$C$2:$C$3</c:f>
              <c:numCache>
                <c:formatCode>General</c:formatCode>
                <c:ptCount val="2"/>
                <c:pt idx="0">
                  <c:v>5.3939405250548091</c:v>
                </c:pt>
                <c:pt idx="1">
                  <c:v>5.1697984908793702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Q19. Do you feel in control of your care?</c:v>
                  </c:pt>
                </c:lvl>
              </c:multiLvlStrCache>
            </c:multiLvlStrRef>
          </c:cat>
          <c:val>
            <c:numRef>
              <c:f>Sheet1!$D$2:$D$3</c:f>
              <c:numCache>
                <c:formatCode>General</c:formatCode>
                <c:ptCount val="2"/>
                <c:pt idx="0">
                  <c:v>5.0411805896971469</c:v>
                </c:pt>
                <c:pt idx="1">
                  <c:v>4.9493532802620077</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Q22_1: Have any of the following been discussed with you about your medication? Purpose of medication</c:v>
                  </c:pt>
                </c:lvl>
              </c:multiLvlStrCache>
            </c:multiLvlStrRef>
          </c:cat>
          <c:val>
            <c:numRef>
              <c:f>Sheet1!$C$2:$C$3</c:f>
              <c:numCache>
                <c:formatCode>General</c:formatCode>
                <c:ptCount val="2"/>
                <c:pt idx="0">
                  <c:v>8.1927171170979296</c:v>
                </c:pt>
                <c:pt idx="1">
                  <c:v>7.4241263113219187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Q22_1: Have any of the following been discussed with you about your medication? Purpose of medication</c:v>
                  </c:pt>
                </c:lvl>
              </c:multiLvlStrCache>
            </c:multiLvlStrRef>
          </c:cat>
          <c:val>
            <c:numRef>
              <c:f>Sheet1!$D$2:$D$3</c:f>
              <c:numCache>
                <c:formatCode>General</c:formatCode>
                <c:ptCount val="2"/>
                <c:pt idx="0">
                  <c:v>7.6703240728483086</c:v>
                </c:pt>
                <c:pt idx="1">
                  <c:v>7.6396444648125552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929734466929934"/>
          <c:w val="0.74050409342017565"/>
          <c:h val="0.3629035083188011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4.7821640137024017</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0.28754062820534543</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0.11207049838568928</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1.1700000415958565</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0.11207049838568839</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0.19961317616330465</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5.7980505715006743</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5.7667751610913642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Q22_2. Have any of the following been discussed with you about your medication? Benefits of medication</c:v>
                  </c:pt>
                </c:lvl>
              </c:multiLvlStrCache>
            </c:multiLvlStrRef>
          </c:cat>
          <c:val>
            <c:numRef>
              <c:f>Sheet1!$C$2:$C$3</c:f>
              <c:numCache>
                <c:formatCode>General</c:formatCode>
                <c:ptCount val="2"/>
                <c:pt idx="0">
                  <c:v>7.4952868107267534</c:v>
                </c:pt>
                <c:pt idx="1">
                  <c:v>6.8380571466741138</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Q22_2. Have any of the following been discussed with you about your medication? Benefits of medication</c:v>
                  </c:pt>
                </c:lvl>
              </c:multiLvlStrCache>
            </c:multiLvlStrRef>
          </c:cat>
          <c:val>
            <c:numRef>
              <c:f>Sheet1!$D$2:$D$3</c:f>
              <c:numCache>
                <c:formatCode>General</c:formatCode>
                <c:ptCount val="2"/>
                <c:pt idx="0">
                  <c:v>7.1410428051948314</c:v>
                </c:pt>
                <c:pt idx="1">
                  <c:v>7.1006123346302221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Q22_3: Have any of the following been discussed with you about your medication? Side effects of medication</c:v>
                  </c:pt>
                </c:lvl>
              </c:multiLvlStrCache>
            </c:multiLvlStrRef>
          </c:cat>
          <c:val>
            <c:numRef>
              <c:f>Sheet1!$C$2:$C$3</c:f>
              <c:numCache>
                <c:formatCode>General</c:formatCode>
                <c:ptCount val="2"/>
                <c:pt idx="0">
                  <c:v>6.0900261224688839</c:v>
                </c:pt>
                <c:pt idx="1">
                  <c:v>5.5262538058950259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Q22_3: Have any of the following been discussed with you about your medication? Side effects of medication</c:v>
                  </c:pt>
                </c:lvl>
              </c:multiLvlStrCache>
            </c:multiLvlStrRef>
          </c:cat>
          <c:val>
            <c:numRef>
              <c:f>Sheet1!$D$2:$D$3</c:f>
              <c:numCache>
                <c:formatCode>General</c:formatCode>
                <c:ptCount val="2"/>
                <c:pt idx="0">
                  <c:v>5.5803054482805754</c:v>
                </c:pt>
                <c:pt idx="1">
                  <c:v>5.6023812754011262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Q22_4. Have any of the following been discussed with you about your medication? What will happen if I stop taking my medication</c:v>
                  </c:pt>
                </c:lvl>
              </c:multiLvlStrCache>
            </c:multiLvlStrRef>
          </c:cat>
          <c:val>
            <c:numRef>
              <c:f>Sheet1!$C$2:$C$3</c:f>
              <c:numCache>
                <c:formatCode>General</c:formatCode>
                <c:ptCount val="2"/>
                <c:pt idx="0">
                  <c:v>5.2402982531780298</c:v>
                </c:pt>
                <c:pt idx="1">
                  <c:v>4.912813293875173</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Q22_4. Have any of the following been discussed with you about your medication? What will happen if I stop taking my medication</c:v>
                  </c:pt>
                </c:lvl>
              </c:multiLvlStrCache>
            </c:multiLvlStrRef>
          </c:cat>
          <c:val>
            <c:numRef>
              <c:f>Sheet1!$D$2:$D$3</c:f>
              <c:numCache>
                <c:formatCode>General</c:formatCode>
                <c:ptCount val="2"/>
                <c:pt idx="0">
                  <c:v>5.3413368063530164</c:v>
                </c:pt>
                <c:pt idx="1">
                  <c:v>5.4526874649770978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Q23: In the last 12 months, has your NHS mental health team asked you how you are getting on with your medication?</c:v>
                  </c:pt>
                </c:lvl>
              </c:multiLvlStrCache>
            </c:multiLvlStrRef>
          </c:cat>
          <c:val>
            <c:numRef>
              <c:f>Sheet1!$C$2:$C$3</c:f>
              <c:numCache>
                <c:formatCode>General</c:formatCode>
                <c:ptCount val="2"/>
                <c:pt idx="0">
                  <c:v>8.5614799191949302</c:v>
                </c:pt>
                <c:pt idx="1">
                  <c:v>8.4472071454207498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Q23: In the last 12 months, has your NHS mental health team asked you how you are getting on with your medication?</c:v>
                  </c:pt>
                </c:lvl>
              </c:multiLvlStrCache>
            </c:multiLvlStrRef>
          </c:cat>
          <c:val>
            <c:numRef>
              <c:f>Sheet1!$D$2:$D$3</c:f>
              <c:numCache>
                <c:formatCode>General</c:formatCode>
                <c:ptCount val="2"/>
                <c:pt idx="0">
                  <c:v>8.1314476482329816</c:v>
                </c:pt>
                <c:pt idx="1">
                  <c:v>8.125482326858398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Q29: Thinking about the last time you contacted this person or team, did you get the help you needed?</c:v>
                  </c:pt>
                </c:lvl>
              </c:multiLvlStrCache>
            </c:multiLvlStrRef>
          </c:cat>
          <c:val>
            <c:numRef>
              <c:f>Sheet1!$C$2:$C$3</c:f>
              <c:numCache>
                <c:formatCode>General</c:formatCode>
                <c:ptCount val="2"/>
                <c:pt idx="0">
                  <c:v>6.688397357843356</c:v>
                </c:pt>
                <c:pt idx="1">
                  <c:v>5.072632639203241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Q29: Thinking about the last time you contacted this person or team, did you get the help you needed?</c:v>
                  </c:pt>
                </c:lvl>
              </c:multiLvlStrCache>
            </c:multiLvlStrRef>
          </c:cat>
          <c:val>
            <c:numRef>
              <c:f>Sheet1!$D$2:$D$3</c:f>
              <c:numCache>
                <c:formatCode>General</c:formatCode>
                <c:ptCount val="2"/>
                <c:pt idx="0">
                  <c:v>5.6882203908380244</c:v>
                </c:pt>
                <c:pt idx="1">
                  <c:v>5.6501521453339087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Q31. Did the NHS mental health team give your family or carer support whilst you were in crisis?</c:v>
                  </c:pt>
                </c:lvl>
              </c:multiLvlStrCache>
            </c:multiLvlStrRef>
          </c:cat>
          <c:val>
            <c:numRef>
              <c:f>Sheet1!$C$2:$C$3</c:f>
              <c:numCache>
                <c:formatCode>General</c:formatCode>
                <c:ptCount val="2"/>
                <c:pt idx="0">
                  <c:v>5.4275622015453404</c:v>
                </c:pt>
                <c:pt idx="1">
                  <c:v>3.6416652909376341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Q31. Did the NHS mental health team give your family or carer support whilst you were in crisis?</c:v>
                  </c:pt>
                </c:lvl>
              </c:multiLvlStrCache>
            </c:multiLvlStrRef>
          </c:cat>
          <c:val>
            <c:numRef>
              <c:f>Sheet1!$D$2:$D$3</c:f>
              <c:numCache>
                <c:formatCode>General</c:formatCode>
                <c:ptCount val="2"/>
                <c:pt idx="0">
                  <c:v>3.9307848948047139</c:v>
                </c:pt>
                <c:pt idx="1">
                  <c:v>3.865723635057944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Sheet1!$C$2:$C$3</c:f>
              <c:numCache>
                <c:formatCode>General</c:formatCode>
                <c:ptCount val="2"/>
                <c:pt idx="0">
                  <c:v>8.4012159256125933</c:v>
                </c:pt>
                <c:pt idx="1">
                  <c:v>8.0281958252785675</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Sheet1!$D$2:$D$3</c:f>
              <c:numCache>
                <c:formatCode>General</c:formatCode>
                <c:ptCount val="2"/>
                <c:pt idx="0">
                  <c:v>8.1173830476147817</c:v>
                </c:pt>
                <c:pt idx="1">
                  <c:v>8.1738457992226312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Q30. Thinking about the last time you contacted this person or team, how do you feel about the length of time it took you to get through to them?</c:v>
                  </c:pt>
                </c:lvl>
              </c:multiLvlStrCache>
            </c:multiLvlStrRef>
          </c:cat>
          <c:val>
            <c:numRef>
              <c:f>Sheet1!$C$2:$C$3</c:f>
              <c:numCache>
                <c:formatCode>General</c:formatCode>
                <c:ptCount val="2"/>
                <c:pt idx="0">
                  <c:v>5.8460667381600464</c:v>
                </c:pt>
                <c:pt idx="1">
                  <c:v>5.0418114747587737</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Q30. Thinking about the last time you contacted this person or team, how do you feel about the length of time it took you to get through to them?</c:v>
                  </c:pt>
                </c:lvl>
              </c:multiLvlStrCache>
            </c:multiLvlStrRef>
          </c:cat>
          <c:val>
            <c:numRef>
              <c:f>Sheet1!$D$2:$D$3</c:f>
              <c:numCache>
                <c:formatCode>General</c:formatCode>
                <c:ptCount val="2"/>
                <c:pt idx="0">
                  <c:v>5.5877271574430827</c:v>
                </c:pt>
                <c:pt idx="1">
                  <c:v>5.6666556491681384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Q33_1. In the last 12 months, did your NHS mental health team give you any help or advice with finding support for… Joining a group or taking part in an activity (e.g. art, sport etc)</c:v>
                  </c:pt>
                </c:lvl>
              </c:multiLvlStrCache>
            </c:multiLvlStrRef>
          </c:cat>
          <c:val>
            <c:numRef>
              <c:f>Sheet1!$C$2:$C$3</c:f>
              <c:numCache>
                <c:formatCode>General</c:formatCode>
                <c:ptCount val="2"/>
                <c:pt idx="0">
                  <c:v>4.7676597779549459</c:v>
                </c:pt>
                <c:pt idx="1">
                  <c:v>4.6874744324474111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Q33_1. In the last 12 months, did your NHS mental health team give you any help or advice with finding support for… Joining a group or taking part in an activity (e.g. art, sport etc)</c:v>
                  </c:pt>
                </c:lvl>
              </c:multiLvlStrCache>
            </c:multiLvlStrRef>
          </c:cat>
          <c:val>
            <c:numRef>
              <c:f>Sheet1!$D$2:$D$3</c:f>
              <c:numCache>
                <c:formatCode>General</c:formatCode>
                <c:ptCount val="2"/>
                <c:pt idx="0">
                  <c:v>4.2005551587325263</c:v>
                </c:pt>
                <c:pt idx="1">
                  <c:v>4.307580807034463</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Q33_2: In the last 12 months, did your NHS mental health team give you any help or advice with finding support for… Finding or keeping work</c:v>
                  </c:pt>
                </c:lvl>
              </c:multiLvlStrCache>
            </c:multiLvlStrRef>
          </c:cat>
          <c:val>
            <c:numRef>
              <c:f>Sheet1!$C$2:$C$3</c:f>
              <c:numCache>
                <c:formatCode>General</c:formatCode>
                <c:ptCount val="2"/>
                <c:pt idx="0">
                  <c:v>2.9447721651593528</c:v>
                </c:pt>
                <c:pt idx="1">
                  <c:v>2.900596002312787</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Q33_2: In the last 12 months, did your NHS mental health team give you any help or advice with finding support for… Finding or keeping work</c:v>
                  </c:pt>
                </c:lvl>
              </c:multiLvlStrCache>
            </c:multiLvlStrRef>
          </c:cat>
          <c:val>
            <c:numRef>
              <c:f>Sheet1!$D$2:$D$3</c:f>
              <c:numCache>
                <c:formatCode>General</c:formatCode>
                <c:ptCount val="2"/>
                <c:pt idx="0">
                  <c:v>2.2830775448654612</c:v>
                </c:pt>
                <c:pt idx="1">
                  <c:v>2.3563568943556761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57"/>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5.730984203557262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3.1497434900686905E-2</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0.37238506004312644</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0.10381817059345622</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1.0838469147761201</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0.1038181705934571</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0.3489618320101755</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7.0933671310739026</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6.780608326482592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Q33_3. In the last 12 months, did your NHS mental health team give you any help or advice with finding support for… Financial advice or benefits</c:v>
                  </c:pt>
                </c:lvl>
              </c:multiLvlStrCache>
            </c:multiLvlStrRef>
          </c:cat>
          <c:val>
            <c:numRef>
              <c:f>Sheet1!$C$2:$C$3</c:f>
              <c:numCache>
                <c:formatCode>General</c:formatCode>
                <c:ptCount val="2"/>
                <c:pt idx="0">
                  <c:v>3.063436209508104</c:v>
                </c:pt>
                <c:pt idx="1">
                  <c:v>2.2212697593030502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Q33_3. In the last 12 months, did your NHS mental health team give you any help or advice with finding support for… Financial advice or benefits</c:v>
                  </c:pt>
                </c:lvl>
              </c:multiLvlStrCache>
            </c:multiLvlStrRef>
          </c:cat>
          <c:val>
            <c:numRef>
              <c:f>Sheet1!$D$2:$D$3</c:f>
              <c:numCache>
                <c:formatCode>General</c:formatCode>
                <c:ptCount val="2"/>
                <c:pt idx="0">
                  <c:v>2.5423115372274681</c:v>
                </c:pt>
                <c:pt idx="1">
                  <c:v>2.520365914120188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Q33_4: In the last 12 months, did your NHS mental health team give you any help or advice with finding support for… Cost of living</c:v>
                  </c:pt>
                </c:lvl>
              </c:multiLvlStrCache>
            </c:multiLvlStrRef>
          </c:cat>
          <c:val>
            <c:numRef>
              <c:f>Sheet1!$C$2:$C$3</c:f>
              <c:numCache>
                <c:formatCode>General</c:formatCode>
                <c:ptCount val="2"/>
                <c:pt idx="0">
                  <c:v>2.172397208149583</c:v>
                </c:pt>
                <c:pt idx="1">
                  <c:v>1.46387863476046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Q33_4: In the last 12 months, did your NHS mental health team give you any help or advice with finding support for… Cost of living</c:v>
                  </c:pt>
                </c:lvl>
              </c:multiLvlStrCache>
            </c:multiLvlStrRef>
          </c:cat>
          <c:val>
            <c:numRef>
              <c:f>Sheet1!$D$2:$D$3</c:f>
              <c:numCache>
                <c:formatCode>General</c:formatCode>
                <c:ptCount val="2"/>
                <c:pt idx="0">
                  <c:v>1.7361130294077241</c:v>
                </c:pt>
                <c:pt idx="1">
                  <c:v>1.7657488996362289</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Q32: In the last 12 months, has your NHS mental health team supported you with your physical health needs?</c:v>
                  </c:pt>
                </c:lvl>
              </c:multiLvlStrCache>
            </c:multiLvlStrRef>
          </c:cat>
          <c:val>
            <c:numRef>
              <c:f>Sheet1!$C$2:$C$3</c:f>
              <c:numCache>
                <c:formatCode>General</c:formatCode>
                <c:ptCount val="2"/>
                <c:pt idx="0">
                  <c:v>5.1135035828968114</c:v>
                </c:pt>
                <c:pt idx="1">
                  <c:v>4.0154080811298778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Q32: In the last 12 months, has your NHS mental health team supported you with your physical health needs?</c:v>
                  </c:pt>
                </c:lvl>
              </c:multiLvlStrCache>
            </c:multiLvlStrRef>
          </c:cat>
          <c:val>
            <c:numRef>
              <c:f>Sheet1!$D$2:$D$3</c:f>
              <c:numCache>
                <c:formatCode>General</c:formatCode>
                <c:ptCount val="2"/>
                <c:pt idx="0">
                  <c:v>4.3382469688573577</c:v>
                </c:pt>
                <c:pt idx="1">
                  <c:v>4.3808007999618539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Sheet1!$C$2:$C$3</c:f>
              <c:numCache>
                <c:formatCode>General</c:formatCode>
                <c:ptCount val="2"/>
                <c:pt idx="0">
                  <c:v>5.9828101009462076</c:v>
                </c:pt>
                <c:pt idx="1">
                  <c:v>5.4765277792912714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Sheet1!$D$2:$D$3</c:f>
              <c:numCache>
                <c:formatCode>General</c:formatCode>
                <c:ptCount val="2"/>
                <c:pt idx="0">
                  <c:v>5.3039554008733649</c:v>
                </c:pt>
                <c:pt idx="1">
                  <c:v>5.4041442930067953</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Sheet1!$C$2:$C$3</c:f>
              <c:numCache>
                <c:formatCode>General</c:formatCode>
                <c:ptCount val="2"/>
                <c:pt idx="0">
                  <c:v>4.7924754781275443</c:v>
                </c:pt>
                <c:pt idx="1">
                  <c:v>4.1855484099785301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Sheet1!$D$2:$D$3</c:f>
              <c:numCache>
                <c:formatCode>General</c:formatCode>
                <c:ptCount val="2"/>
                <c:pt idx="0">
                  <c:v>4.0174478797672943</c:v>
                </c:pt>
                <c:pt idx="1">
                  <c:v>4.2831231908904366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Q38. Do you feel the support provided meets your needs?</c:v>
                  </c:pt>
                </c:lvl>
              </c:multiLvlStrCache>
            </c:multiLvlStrRef>
          </c:cat>
          <c:val>
            <c:numRef>
              <c:f>Sheet1!$C$2:$C$3</c:f>
              <c:numCache>
                <c:formatCode>General</c:formatCode>
                <c:ptCount val="2"/>
                <c:pt idx="0">
                  <c:v>5.0364000201278101</c:v>
                </c:pt>
                <c:pt idx="1">
                  <c:v>5.4398497644587724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Q38. Do you feel the support provided meets your needs?</c:v>
                  </c:pt>
                </c:lvl>
              </c:multiLvlStrCache>
            </c:multiLvlStrRef>
          </c:cat>
          <c:val>
            <c:numRef>
              <c:f>Sheet1!$D$2:$D$3</c:f>
              <c:numCache>
                <c:formatCode>General</c:formatCode>
                <c:ptCount val="2"/>
                <c:pt idx="0">
                  <c:v>4.8429232233767694</c:v>
                </c:pt>
                <c:pt idx="1">
                  <c:v>5.0952972566129899</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Sheet1!$C$2:$C$3</c:f>
              <c:numCache>
                <c:formatCode>General</c:formatCode>
                <c:ptCount val="2"/>
                <c:pt idx="0">
                  <c:v>7.9787409162786496</c:v>
                </c:pt>
                <c:pt idx="1">
                  <c:v>7.9752999627471102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Sheet1!$D$2:$D$3</c:f>
              <c:numCache>
                <c:formatCode>General</c:formatCode>
                <c:ptCount val="2"/>
                <c:pt idx="0">
                  <c:v>7.6781624311837442</c:v>
                </c:pt>
                <c:pt idx="1">
                  <c:v>7.7366101193815666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Sheet1!$C$2:$C$3</c:f>
              <c:numCache>
                <c:formatCode>General</c:formatCode>
                <c:ptCount val="2"/>
                <c:pt idx="0">
                  <c:v>8.1284853598997593</c:v>
                </c:pt>
                <c:pt idx="1">
                  <c:v>7.6341803828082044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Sheet1!$D$2:$D$3</c:f>
              <c:numCache>
                <c:formatCode>General</c:formatCode>
                <c:ptCount val="2"/>
                <c:pt idx="0">
                  <c:v>7.6350157532342946</c:v>
                </c:pt>
                <c:pt idx="1">
                  <c:v>7.6608375237335524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Sheet1!$C$2:$C$3</c:f>
              <c:numCache>
                <c:formatCode>General</c:formatCode>
                <c:ptCount val="2"/>
                <c:pt idx="0">
                  <c:v>6.929540630870358</c:v>
                </c:pt>
                <c:pt idx="1">
                  <c:v>6.7860800010590294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Sheet1!$D$2:$D$3</c:f>
              <c:numCache>
                <c:formatCode>General</c:formatCode>
                <c:ptCount val="2"/>
                <c:pt idx="0">
                  <c:v>6.5264708459178893</c:v>
                </c:pt>
                <c:pt idx="1">
                  <c:v>6.509454926989477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Sheet1!$C$2:$C$3</c:f>
              <c:numCache>
                <c:formatCode>General</c:formatCode>
                <c:ptCount val="2"/>
                <c:pt idx="0">
                  <c:v>3.400166685806024</c:v>
                </c:pt>
                <c:pt idx="1">
                  <c:v>3.031392527154527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Sheet1!$D$2:$D$3</c:f>
              <c:numCache>
                <c:formatCode>General</c:formatCode>
                <c:ptCount val="2"/>
                <c:pt idx="0">
                  <c:v>2.7873078626820869</c:v>
                </c:pt>
                <c:pt idx="1">
                  <c:v>2.9538502253752719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5391156462585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5.9871357060538752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4.2631778343358739E-2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1.3011293272280362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0.12463094613893144</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0.18995037853893315</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7.0340017982439313</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6.6803321480112521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Q8: Were you given enough time to discuss your needs and treatment?</c:v>
                  </c:pt>
                </c:lvl>
              </c:multiLvlStrCache>
            </c:multiLvlStrRef>
          </c:cat>
          <c:val>
            <c:numRef>
              <c:f>Sheet1!$C$2:$C$3</c:f>
              <c:numCache>
                <c:formatCode>General</c:formatCode>
                <c:ptCount val="2"/>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Q8: Were you given enough time to discuss your needs and treatment?</c:v>
                  </c:pt>
                </c:lvl>
              </c:multiLvlStrCache>
            </c:multiLvlStrRef>
          </c:cat>
          <c:val>
            <c:numRef>
              <c:f>Sheet1!$D$2:$D$3</c:f>
              <c:numCache>
                <c:formatCode>General</c:formatCode>
                <c:ptCount val="2"/>
                <c:pt idx="0">
                  <c:v>7.9959161667050136</c:v>
                </c:pt>
                <c:pt idx="1">
                  <c:v>7.9471756979797146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Q10. Did you get the help you needed?</c:v>
                  </c:pt>
                </c:lvl>
              </c:multiLvlStrCache>
            </c:multiLvlStrRef>
          </c:cat>
          <c:val>
            <c:numRef>
              <c:f>Sheet1!$C$2:$C$3</c:f>
              <c:numCache>
                <c:formatCode>General</c:formatCode>
                <c:ptCount val="2"/>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Q10. Did you get the help you needed?</c:v>
                  </c:pt>
                </c:lvl>
              </c:multiLvlStrCache>
            </c:multiLvlStrRef>
          </c:cat>
          <c:val>
            <c:numRef>
              <c:f>Sheet1!$D$2:$D$3</c:f>
              <c:numCache>
                <c:formatCode>General</c:formatCode>
                <c:ptCount val="2"/>
                <c:pt idx="0">
                  <c:v>7.2060355575785602</c:v>
                </c:pt>
                <c:pt idx="1">
                  <c:v>7.1349507405144692</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Sheet1!$C$2:$C$3</c:f>
              <c:numCache>
                <c:formatCode>General</c:formatCode>
                <c:ptCount val="2"/>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Sheet1!$D$2:$D$3</c:f>
              <c:numCache>
                <c:formatCode>General</c:formatCode>
                <c:ptCount val="2"/>
                <c:pt idx="0">
                  <c:v>7.2362604295832309</c:v>
                </c:pt>
                <c:pt idx="1">
                  <c:v>7.2138515693808829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Sheet1!$C$2:$C$3</c:f>
              <c:numCache>
                <c:formatCode>General</c:formatCode>
                <c:ptCount val="2"/>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Sheet1!$D$2:$D$3</c:f>
              <c:numCache>
                <c:formatCode>General</c:formatCode>
                <c:ptCount val="2"/>
                <c:pt idx="0">
                  <c:v>5.9366243016284193</c:v>
                </c:pt>
                <c:pt idx="1">
                  <c:v>5.982606896782781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Q14: Do you have a care plan?</c:v>
                  </c:pt>
                </c:lvl>
              </c:multiLvlStrCache>
            </c:multiLvlStrRef>
          </c:cat>
          <c:val>
            <c:numRef>
              <c:f>Sheet1!$C$2:$C$3</c:f>
              <c:numCache>
                <c:formatCode>General</c:formatCode>
                <c:ptCount val="2"/>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Q14: Do you have a care plan?</c:v>
                  </c:pt>
                </c:lvl>
              </c:multiLvlStrCache>
            </c:multiLvlStrRef>
          </c:cat>
          <c:val>
            <c:numRef>
              <c:f>Sheet1!$D$2:$D$3</c:f>
              <c:numCache>
                <c:formatCode>General</c:formatCode>
                <c:ptCount val="2"/>
                <c:pt idx="0">
                  <c:v>6.0194137945359056</c:v>
                </c:pt>
                <c:pt idx="1">
                  <c:v>6.1130635043213513</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Sheet1!$C$2:$C$3</c:f>
              <c:numCache>
                <c:formatCode>General</c:formatCode>
                <c:ptCount val="2"/>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Sheet1!$D$2:$D$3</c:f>
              <c:numCache>
                <c:formatCode>General</c:formatCode>
                <c:ptCount val="2"/>
                <c:pt idx="0">
                  <c:v>6.6158356584464606</c:v>
                </c:pt>
                <c:pt idx="1">
                  <c:v>6.7579491443179514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Q19. Do you feel in control of your care?</c:v>
                  </c:pt>
                </c:lvl>
              </c:multiLvlStrCache>
            </c:multiLvlStrRef>
          </c:cat>
          <c:val>
            <c:numRef>
              <c:f>Sheet1!$C$2:$C$3</c:f>
              <c:numCache>
                <c:formatCode>General</c:formatCode>
                <c:ptCount val="2"/>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Q19. Do you feel in control of your care?</c:v>
                  </c:pt>
                </c:lvl>
              </c:multiLvlStrCache>
            </c:multiLvlStrRef>
          </c:cat>
          <c:val>
            <c:numRef>
              <c:f>Sheet1!$D$2:$D$3</c:f>
              <c:numCache>
                <c:formatCode>General</c:formatCode>
                <c:ptCount val="2"/>
                <c:pt idx="0">
                  <c:v>6.1613991407871964</c:v>
                </c:pt>
                <c:pt idx="1">
                  <c:v>6.2268517471269904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Sheet1!$C$2:$C$3</c:f>
              <c:numCache>
                <c:formatCode>General</c:formatCode>
                <c:ptCount val="2"/>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Sheet1!$D$2:$D$3</c:f>
              <c:numCache>
                <c:formatCode>General</c:formatCode>
                <c:ptCount val="2"/>
                <c:pt idx="0">
                  <c:v>6.9667290313571062</c:v>
                </c:pt>
                <c:pt idx="1">
                  <c:v>7.4238873297489816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Sheet1!$C$2:$C$3</c:f>
              <c:numCache>
                <c:formatCode>General</c:formatCode>
                <c:ptCount val="2"/>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Sheet1!$D$2:$D$3</c:f>
              <c:numCache>
                <c:formatCode>General</c:formatCode>
                <c:ptCount val="2"/>
                <c:pt idx="0">
                  <c:v>7.6130279190073216</c:v>
                </c:pt>
                <c:pt idx="1">
                  <c:v>7.4725114085323288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Sheet1!$C$2:$C$3</c:f>
              <c:numCache>
                <c:formatCode>General</c:formatCode>
                <c:ptCount val="2"/>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Sheet1!$D$2:$D$3</c:f>
              <c:numCache>
                <c:formatCode>General</c:formatCode>
                <c:ptCount val="2"/>
                <c:pt idx="0">
                  <c:v>5.1228070316205114</c:v>
                </c:pt>
                <c:pt idx="1">
                  <c:v>5.2515246216845917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3.380618265794916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0.32059162066830016</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0.10579897495971169</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1.1045262302453573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0.10579897495971213</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0.37949000081260209</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0.11119167499974569</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4.6462566845889146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4.3592719765456067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Sheet1!$C$2:$C$3</c:f>
              <c:numCache>
                <c:formatCode>General</c:formatCode>
                <c:ptCount val="2"/>
                <c:pt idx="0">
                  <c:v>9.0121897361667074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Sheet1!$D$2:$D$3</c:f>
              <c:numCache>
                <c:formatCode>General</c:formatCode>
                <c:ptCount val="2"/>
                <c:pt idx="0">
                  <c:v>9.1493772369845452</c:v>
                </c:pt>
                <c:pt idx="1">
                  <c:v>9.0107266240157244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Sheet1!$C$2:$C$3</c:f>
              <c:numCache>
                <c:formatCode>General</c:formatCode>
                <c:ptCount val="2"/>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Sheet1!$D$2:$D$3</c:f>
              <c:numCache>
                <c:formatCode>General</c:formatCode>
                <c:ptCount val="2"/>
                <c:pt idx="0">
                  <c:v>9.1953510036418304</c:v>
                </c:pt>
                <c:pt idx="1">
                  <c:v>8.9452998967639505</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Sheet1!$C$2:$C$3</c:f>
              <c:numCache>
                <c:formatCode>General</c:formatCode>
                <c:ptCount val="2"/>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Sheet1!$D$2:$D$3</c:f>
              <c:numCache>
                <c:formatCode>General</c:formatCode>
                <c:ptCount val="2"/>
                <c:pt idx="0">
                  <c:v>7.8287165786384518</c:v>
                </c:pt>
                <c:pt idx="1">
                  <c:v>7.7604691071561334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Sheet1!$C$2:$C$3</c:f>
              <c:numCache>
                <c:formatCode>General</c:formatCode>
                <c:ptCount val="2"/>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Sheet1!$D$2:$D$3</c:f>
              <c:numCache>
                <c:formatCode>General</c:formatCode>
                <c:ptCount val="2"/>
                <c:pt idx="0">
                  <c:v>1.9012393028469841</c:v>
                </c:pt>
                <c:pt idx="1">
                  <c:v>2.171652962708281</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21/03/2025</a:t>
            </a:fld>
            <a:endParaRPr lang="en-GB" dirty="0"/>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dirty="0"/>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21/03/2025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7657F-6AF1-3F4C-0273-E7F6A42147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F43CD0-8D4C-E6AF-F94D-6E3744424D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9970CA-6358-6D51-EA06-35FDB24B794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6CCB373-EE51-5DC0-DC62-0CD137AA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375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90AE8-D675-EB86-1D22-A02F6EE1ED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EB659F-C15E-F9C8-FD85-FDCF29C93FC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3AF2422-9859-322E-4962-A3BA1A314A2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0A1B349-C06E-44DB-E0D6-373F12E4670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309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654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18</a:t>
            </a:fld>
            <a:endParaRPr lang="en-GB" dirty="0"/>
          </a:p>
        </p:txBody>
      </p:sp>
    </p:spTree>
    <p:extLst>
      <p:ext uri="{BB962C8B-B14F-4D97-AF65-F5344CB8AC3E}">
        <p14:creationId xmlns:p14="http://schemas.microsoft.com/office/powerpoint/2010/main" val="2115719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252826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3E5AC-BE0E-2E02-9EBC-F057EFD707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0455B-D239-232A-E527-B7DFF8B3C3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870F64-A22D-54F7-FAB6-5D15C9FE55E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61B3CA-EA54-8A45-6241-62D0651B333C}"/>
              </a:ext>
            </a:extLst>
          </p:cNvPr>
          <p:cNvSpPr>
            <a:spLocks noGrp="1"/>
          </p:cNvSpPr>
          <p:nvPr>
            <p:ph type="sldNum" sz="quarter" idx="5"/>
          </p:nvPr>
        </p:nvSpPr>
        <p:spPr/>
        <p:txBody>
          <a:bodyPr/>
          <a:lstStyle/>
          <a:p>
            <a:fld id="{F995ADB6-A4C8-407F-AA7E-F37056F52D96}" type="slidenum">
              <a:rPr lang="en-GB" smtClean="0"/>
              <a:t>20</a:t>
            </a:fld>
            <a:endParaRPr lang="en-GB" dirty="0"/>
          </a:p>
        </p:txBody>
      </p:sp>
    </p:spTree>
    <p:extLst>
      <p:ext uri="{BB962C8B-B14F-4D97-AF65-F5344CB8AC3E}">
        <p14:creationId xmlns:p14="http://schemas.microsoft.com/office/powerpoint/2010/main" val="704233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22</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27</a:t>
            </a:fld>
            <a:endParaRPr lang="en-GB" dirty="0"/>
          </a:p>
        </p:txBody>
      </p:sp>
    </p:spTree>
    <p:extLst>
      <p:ext uri="{BB962C8B-B14F-4D97-AF65-F5344CB8AC3E}">
        <p14:creationId xmlns:p14="http://schemas.microsoft.com/office/powerpoint/2010/main" val="1522279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31</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33</a:t>
            </a:fld>
            <a:endParaRPr lang="en-GB" dirty="0"/>
          </a:p>
        </p:txBody>
      </p:sp>
    </p:spTree>
    <p:extLst>
      <p:ext uri="{BB962C8B-B14F-4D97-AF65-F5344CB8AC3E}">
        <p14:creationId xmlns:p14="http://schemas.microsoft.com/office/powerpoint/2010/main" val="1459687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35</a:t>
            </a:fld>
            <a:endParaRPr lang="en-GB" dirty="0"/>
          </a:p>
        </p:txBody>
      </p:sp>
    </p:spTree>
    <p:extLst>
      <p:ext uri="{BB962C8B-B14F-4D97-AF65-F5344CB8AC3E}">
        <p14:creationId xmlns:p14="http://schemas.microsoft.com/office/powerpoint/2010/main" val="36467213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38269508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38</a:t>
            </a:fld>
            <a:endParaRPr lang="en-GB" dirty="0"/>
          </a:p>
        </p:txBody>
      </p:sp>
    </p:spTree>
    <p:extLst>
      <p:ext uri="{BB962C8B-B14F-4D97-AF65-F5344CB8AC3E}">
        <p14:creationId xmlns:p14="http://schemas.microsoft.com/office/powerpoint/2010/main" val="3565667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40</a:t>
            </a:fld>
            <a:endParaRPr lang="en-GB" dirty="0"/>
          </a:p>
        </p:txBody>
      </p:sp>
    </p:spTree>
    <p:extLst>
      <p:ext uri="{BB962C8B-B14F-4D97-AF65-F5344CB8AC3E}">
        <p14:creationId xmlns:p14="http://schemas.microsoft.com/office/powerpoint/2010/main" val="21036133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6670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9479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2324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C16DA-3F00-89F3-A654-A81BBBF892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4CE653-9EDB-9FE0-AF8A-F38AE6C927A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236C75D-AA05-BC3C-97EF-5E6FE3F1D59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45969FFF-9714-D0A6-80AE-B3C2E32D078C}"/>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46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0035075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C7D26-CEDE-6929-C7DA-1C87C1DB48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76C45F-F54E-6E20-BD1C-5CB5A66948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716ADA-5221-9808-557B-B67C4C13603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D8DF39C-4F65-AB29-99FE-91F2A10D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8091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185057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927193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1285290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8349793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5DD87-BBF0-9077-F1A7-76D912F8A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5070B-158F-0C00-9FFE-082AD6A2CE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6C3079A3-38D8-2BC3-0105-AD434D3072CC}"/>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FF7873B-02E4-8BEC-2056-2E79A222FA5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925030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2659634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5A152-20CD-A2E8-73D2-F8F4883FCB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0C18CE-8E4C-CAC8-0986-204CBBF35C3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C40A137D-DC49-CC43-7CE9-9326805610D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C105997-2BF3-357E-14EA-C5809C0ACA1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2581731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284DD-9BE1-CC66-2CD3-CC6E7B1D1D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AF6C07-3363-A72B-B565-78183E5C459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4C2F58CF-7188-782C-BF08-E1A458A5227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1943F193-0C2B-D77A-9AE9-A20C067FF27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5542687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72A88-8616-88BF-12C6-A844E5D8D2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3707EF-6671-ABEE-4295-D725835CC26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B4872FC-62D7-9C24-0FD5-3ACA786FCE4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81D0E153-7FFF-C3AB-ED5E-D2D4D729C7B8}"/>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423482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6B9A5-323A-1180-F7B5-8833ED493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C3E5E-8E1D-BD52-8C8B-8B0727690F1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9158C09-0DD9-5FB8-1EEE-4F68EE15581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F438447-04E0-6A04-458E-8A530F142FB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406261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363832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057883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079966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70515-968E-8561-53FF-74191A9FE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01ADD-CC7C-4E82-6D1E-F3AB02F8B06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BE70106-31D6-F2F7-40CA-AE6B38CD07C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37D7095E-4263-B34D-2328-1BE80565A97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9646516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741107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6480060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748740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540900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DB081-56B5-9AF7-5674-081E5F1B10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961481-B71F-DAE9-6FA9-37CDBC300B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A0E85C-22D6-55BD-63FE-68088E87060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01978A4-57DE-EF03-17A2-A636E20387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9539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185057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9271930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128529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83497932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5DD87-BBF0-9077-F1A7-76D912F8A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5070B-158F-0C00-9FFE-082AD6A2CE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6C3079A3-38D8-2BC3-0105-AD434D3072CC}"/>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FF7873B-02E4-8BEC-2056-2E79A222FA5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9250306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2659634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DB1C0-2CC6-2A39-EF8A-CCDF0BFEE1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E1FB90-4A24-6421-BF1E-F37C62CFA5A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D0604AC-B028-22CD-4F29-BD05CCD83049}"/>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CA92DED-CA8B-41A3-44C8-E90EA3D89B0B}"/>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54120347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6B9A5-323A-1180-F7B5-8833ED493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C3E5E-8E1D-BD52-8C8B-8B0727690F1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9158C09-0DD9-5FB8-1EEE-4F68EE15581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F438447-04E0-6A04-458E-8A530F142FB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406261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363832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70515-968E-8561-53FF-74191A9FE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01ADD-CC7C-4E82-6D1E-F3AB02F8B06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BE70106-31D6-F2F7-40CA-AE6B38CD07C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37D7095E-4263-B34D-2328-1BE80565A97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96465162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741107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64800600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74874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07B7C-9CE8-2823-99D8-848C546C93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34CB8-191B-8720-0295-285701B1E4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64DABA-E7D8-5704-27AB-8358B0A5548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9824C02-DA9D-A038-0E99-7C615D7DBD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5790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5409003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A0E3-04BF-1946-65A0-479B8F7D28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1B51C9-5BD5-BF90-BAEE-0B040FDB46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A4FDF5-5DC0-7A09-8EE2-41C04CA3CA9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7AF3A95-BB1C-8AA8-89FE-4E69CF32D5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92152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F9D2B-34FB-A7FE-5823-3913AAD568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BB59EC-0CDA-D56A-C4EB-80EB216BC3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FEC5C8-30BC-4476-3649-742051562A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76E929-2175-0E9F-C894-3258478BAB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8965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CA16C-45CE-6468-61F1-154DCAFB88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883A7F-84A2-EEDF-F25B-8C8188509E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BAD52D-4D31-1882-8A05-5586BF9C3A4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D0950CA-5330-502E-7478-B8BF0BA1EB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862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89476-73C6-61DC-EA22-D5781FFFF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45C927-ED25-B066-F22F-AB3808A39FD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1941A34-B544-8C5D-236B-E1AD622E83E6}"/>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DE94A5B-5DA1-805F-B700-CFF6C8E9288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3465801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47.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3" name="Picture 22"/>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853893"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RVN | Avon and Wiltshire Mental Health Partnership NHS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AMHS and OPMH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7121715" y="-12500"/>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mparison to other trust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880D4EA-7566-1C92-1D6A-67882838B165}"/>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92FAAE70-0065-7ED1-5655-5E805B7C5A83}"/>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hlinkClick r:id="rId2" action="ppaction://hlinksldjump" tooltip="Background and methodology"/>
            <a:extLst>
              <a:ext uri="{FF2B5EF4-FFF2-40B4-BE49-F238E27FC236}">
                <a16:creationId xmlns:a16="http://schemas.microsoft.com/office/drawing/2014/main" id="{E7DBADCC-6443-F843-CB16-61BC3F88A536}"/>
              </a:ext>
            </a:extLst>
          </p:cNvPr>
          <p:cNvSpPr/>
          <p:nvPr userDrawn="1"/>
        </p:nvSpPr>
        <p:spPr>
          <a:xfrm>
            <a:off x="541465" y="-2626"/>
            <a:ext cx="1407687" cy="423512"/>
          </a:xfrm>
          <a:prstGeom prst="rect">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30" name="Group 29">
            <a:extLst>
              <a:ext uri="{FF2B5EF4-FFF2-40B4-BE49-F238E27FC236}">
                <a16:creationId xmlns:a16="http://schemas.microsoft.com/office/drawing/2014/main" id="{02742264-1733-436F-81B1-D86637494F70}"/>
              </a:ext>
            </a:extLst>
          </p:cNvPr>
          <p:cNvGrpSpPr/>
          <p:nvPr userDrawn="1"/>
        </p:nvGrpSpPr>
        <p:grpSpPr>
          <a:xfrm>
            <a:off x="8902714" y="60079"/>
            <a:ext cx="3107187" cy="298411"/>
            <a:chOff x="8902714" y="60079"/>
            <a:chExt cx="3107187" cy="298411"/>
          </a:xfrm>
        </p:grpSpPr>
        <p:pic>
          <p:nvPicPr>
            <p:cNvPr id="31" name="Picture 30">
              <a:extLst>
                <a:ext uri="{FF2B5EF4-FFF2-40B4-BE49-F238E27FC236}">
                  <a16:creationId xmlns:a16="http://schemas.microsoft.com/office/drawing/2014/main" id="{DA6E83A0-529F-4299-89DC-6262DC9CA3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2" name="Picture 3" descr="NHS 10mm - RGB Blue">
              <a:extLst>
                <a:ext uri="{FF2B5EF4-FFF2-40B4-BE49-F238E27FC236}">
                  <a16:creationId xmlns:a16="http://schemas.microsoft.com/office/drawing/2014/main" id="{32B26604-FF11-420C-953D-E5FB1447850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 name="Picture 32">
            <a:extLst>
              <a:ext uri="{FF2B5EF4-FFF2-40B4-BE49-F238E27FC236}">
                <a16:creationId xmlns:a16="http://schemas.microsoft.com/office/drawing/2014/main" id="{5EDEAC7E-B728-4FF0-AC47-9FD3E4421D3C}"/>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2" name="TextBox 1">
            <a:extLst>
              <a:ext uri="{FF2B5EF4-FFF2-40B4-BE49-F238E27FC236}">
                <a16:creationId xmlns:a16="http://schemas.microsoft.com/office/drawing/2014/main" id="{D5E4B6F2-164B-F082-41AE-6478F1C87C25}"/>
              </a:ext>
            </a:extLst>
          </p:cNvPr>
          <p:cNvSpPr txBox="1"/>
          <p:nvPr userDrawn="1"/>
        </p:nvSpPr>
        <p:spPr>
          <a:xfrm>
            <a:off x="525308" y="-6870"/>
            <a:ext cx="1440000" cy="432000"/>
          </a:xfrm>
          <a:prstGeom prst="rect">
            <a:avLst/>
          </a:prstGeom>
          <a:solidFill>
            <a:srgbClr val="746280"/>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Background and methodology</a:t>
            </a:r>
          </a:p>
        </p:txBody>
      </p:sp>
      <p:sp>
        <p:nvSpPr>
          <p:cNvPr id="3" name="TextBox 2">
            <a:extLst>
              <a:ext uri="{FF2B5EF4-FFF2-40B4-BE49-F238E27FC236}">
                <a16:creationId xmlns:a16="http://schemas.microsoft.com/office/drawing/2014/main" id="{4F5954B9-5DE7-6815-50F4-1A89BC880CC2}"/>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4" name="TextBox 3">
            <a:extLst>
              <a:ext uri="{FF2B5EF4-FFF2-40B4-BE49-F238E27FC236}">
                <a16:creationId xmlns:a16="http://schemas.microsoft.com/office/drawing/2014/main" id="{CCF79B58-A0A6-9201-65C1-21E4D106E545}"/>
              </a:ext>
            </a:extLst>
          </p:cNvPr>
          <p:cNvSpPr txBox="1"/>
          <p:nvPr userDrawn="1"/>
        </p:nvSpPr>
        <p:spPr>
          <a:xfrm>
            <a:off x="6485527" y="0"/>
            <a:ext cx="1440000" cy="432000"/>
          </a:xfrm>
          <a:prstGeom prst="rect">
            <a:avLst/>
          </a:prstGeom>
          <a:solidFill>
            <a:srgbClr val="6B2768"/>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Comparison to other trusts</a:t>
            </a:r>
            <a:endParaRPr lang="en-GB" sz="900" b="1" dirty="0">
              <a:solidFill>
                <a:schemeClr val="bg1"/>
              </a:solidFill>
              <a:latin typeface="Arial" panose="020B0604020202020204" pitchFamily="34" charset="0"/>
              <a:cs typeface="Arial" panose="020B0604020202020204" pitchFamily="34" charset="0"/>
            </a:endParaRPr>
          </a:p>
        </p:txBody>
      </p:sp>
      <p:sp>
        <p:nvSpPr>
          <p:cNvPr id="6" name="Rectangle 5">
            <a:hlinkClick r:id="rId6" action="ppaction://hlinksldjump" tooltip="Headline results"/>
            <a:extLst>
              <a:ext uri="{FF2B5EF4-FFF2-40B4-BE49-F238E27FC236}">
                <a16:creationId xmlns:a16="http://schemas.microsoft.com/office/drawing/2014/main" id="{87D992FE-C770-B62E-B590-667B7D036C00}"/>
              </a:ext>
            </a:extLst>
          </p:cNvPr>
          <p:cNvSpPr/>
          <p:nvPr userDrawn="1"/>
        </p:nvSpPr>
        <p:spPr>
          <a:xfrm>
            <a:off x="2051988" y="46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78B66233-0111-0467-D94D-2E1D1DFAE63B}"/>
              </a:ext>
            </a:extLst>
          </p:cNvPr>
          <p:cNvSpPr txBox="1"/>
          <p:nvPr userDrawn="1"/>
        </p:nvSpPr>
        <p:spPr>
          <a:xfrm>
            <a:off x="5016825" y="-6870"/>
            <a:ext cx="1440000" cy="432000"/>
          </a:xfrm>
          <a:prstGeom prst="rect">
            <a:avLst/>
          </a:prstGeom>
          <a:solidFill>
            <a:srgbClr val="756382"/>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US" sz="1200" b="0" dirty="0"/>
              <a:t>Change over time</a:t>
            </a:r>
            <a:endParaRPr lang="en-GB" sz="1200" b="0" dirty="0"/>
          </a:p>
        </p:txBody>
      </p:sp>
      <p:sp>
        <p:nvSpPr>
          <p:cNvPr id="10" name="TextBox 9">
            <a:extLst>
              <a:ext uri="{FF2B5EF4-FFF2-40B4-BE49-F238E27FC236}">
                <a16:creationId xmlns:a16="http://schemas.microsoft.com/office/drawing/2014/main" id="{BD8639C8-3BC4-2E7E-C416-8B2F2E9CB05B}"/>
              </a:ext>
            </a:extLst>
          </p:cNvPr>
          <p:cNvSpPr txBox="1"/>
          <p:nvPr userDrawn="1"/>
        </p:nvSpPr>
        <p:spPr>
          <a:xfrm>
            <a:off x="3515660" y="-11114"/>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Scoring &amp; Benchmarking</a:t>
            </a:r>
          </a:p>
        </p:txBody>
      </p:sp>
    </p:spTree>
    <p:extLst>
      <p:ext uri="{BB962C8B-B14F-4D97-AF65-F5344CB8AC3E}">
        <p14:creationId xmlns:p14="http://schemas.microsoft.com/office/powerpoint/2010/main" val="3154974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group of people sitting in a circle&#10;&#10;Description automatically generated">
            <a:extLst>
              <a:ext uri="{FF2B5EF4-FFF2-40B4-BE49-F238E27FC236}">
                <a16:creationId xmlns:a16="http://schemas.microsoft.com/office/drawing/2014/main" id="{EDBBE0AF-E43B-4A09-812C-74E3CF18842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853893"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RVN | Avon and Wiltshire Mental Health Partnership NHS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15771426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person looking at a tablet&#10;&#10;Description automatically generated">
            <a:extLst>
              <a:ext uri="{FF2B5EF4-FFF2-40B4-BE49-F238E27FC236}">
                <a16:creationId xmlns:a16="http://schemas.microsoft.com/office/drawing/2014/main" id="{B789F68C-ED23-812B-06C1-ADDDD4BE2255}"/>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4643A05-CC1E-43FF-BDF9-CBC07D643D3C}"/>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853893"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RVN | Avon and Wiltshire Mental Health Partnership NHS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26355320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6" name="Picture 5" descr="A person and a doctor looking at each other&#10;&#10;Description automatically generated">
            <a:extLst>
              <a:ext uri="{FF2B5EF4-FFF2-40B4-BE49-F238E27FC236}">
                <a16:creationId xmlns:a16="http://schemas.microsoft.com/office/drawing/2014/main" id="{FB5D4917-CDE0-05C8-1BF3-24DB4F6349C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853893"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RVN | Avon and Wiltshire Mental Health Partnership NHS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56173534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26877" y="0"/>
            <a:ext cx="798110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2967"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70886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21" name="Rectangle 20">
            <a:hlinkClick r:id="rId2"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4889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ust scores CA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053885FE-E380-6338-7C1B-516DFD6DE66E}"/>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23FA55D0-678D-904F-D671-7472B7BE6BC6}"/>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19D695EA-2BE9-3906-0147-09D9239B055E}"/>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5E054D91-76EC-0F28-AF6C-0AD9890D8CC0}"/>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86E094C1-EEC8-8153-A9D9-124EC0EDA236}"/>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ABCDC4F5-C5CE-3245-D7D5-DAC78DE72EA3}"/>
              </a:ext>
            </a:extLst>
          </p:cNvPr>
          <p:cNvSpPr txBox="1"/>
          <p:nvPr userDrawn="1"/>
        </p:nvSpPr>
        <p:spPr>
          <a:xfrm>
            <a:off x="1930400" y="-6786"/>
            <a:ext cx="1617565" cy="432000"/>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DE0AE311-3DCD-CEFD-C226-30B1E79C2048}"/>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4FB9854-02BC-80F5-771B-1643A346C4AB}"/>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6D1063E-93B1-EDD6-0731-870D1B4FA64B}"/>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18" name="Group 17">
            <a:extLst>
              <a:ext uri="{FF2B5EF4-FFF2-40B4-BE49-F238E27FC236}">
                <a16:creationId xmlns:a16="http://schemas.microsoft.com/office/drawing/2014/main" id="{BF761977-EA06-CEC2-B902-312FCCE0A309}"/>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BE718F6F-372A-F232-70AA-6605D1CAE0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6B711AB4-4D33-D7E2-E65E-CDAD2E10B2C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D8C62763-3974-4643-D5E0-78C7ACAFE0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AMHS and OP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2" name="Rectangle 1">
            <a:hlinkClick r:id="rId2" action="ppaction://hlinksldjump" tooltip="Benchmarking"/>
            <a:extLst>
              <a:ext uri="{FF2B5EF4-FFF2-40B4-BE49-F238E27FC236}">
                <a16:creationId xmlns:a16="http://schemas.microsoft.com/office/drawing/2014/main" id="{17649042-FD3C-0130-CAB8-17128E61D723}"/>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A5346A3C-6CAD-7240-BC67-6AB65CC1396E}"/>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B14973BF-AE9C-DA31-3ED6-E28FAA7218F3}"/>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ABB19056-5A27-5A72-977C-6E928AEBDB8D}"/>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E6A9DC4B-A8CE-ECAF-8CF2-B361DB30CF6B}"/>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DD282C12-0E28-1F74-8F42-76952BD8E103}"/>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B8619568-6998-98F5-0A9B-C4A47B3BCB52}"/>
              </a:ext>
            </a:extLst>
          </p:cNvPr>
          <p:cNvSpPr txBox="1"/>
          <p:nvPr userDrawn="1"/>
        </p:nvSpPr>
        <p:spPr>
          <a:xfrm>
            <a:off x="366083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1D45ABA-D152-3039-50D8-CA9C6FF86346}"/>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CB8E26D9-0418-CA44-930C-524FB69942FE}"/>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18" name="Group 17">
            <a:extLst>
              <a:ext uri="{FF2B5EF4-FFF2-40B4-BE49-F238E27FC236}">
                <a16:creationId xmlns:a16="http://schemas.microsoft.com/office/drawing/2014/main" id="{88DC95B3-E29C-4CEE-2CBE-13DCCC743203}"/>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C35A503A-A263-B767-95F6-D052D2110A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A625395E-2F32-5EBE-B9BA-2777FB08C1F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605D91DD-6653-6437-2C7C-B085B098D6F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nge over time_n">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7071885" y="-7288"/>
            <a:ext cx="174683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Comparison to other trusts</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5347201"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Change over time</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000971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4825039"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 2024 </a:t>
            </a:r>
            <a:r>
              <a:rPr lang="en-GB" sz="800">
                <a:solidFill>
                  <a:schemeClr val="tx1">
                    <a:lumMod val="75000"/>
                    <a:lumOff val="25000"/>
                  </a:schemeClr>
                </a:solidFill>
                <a:latin typeface="Arial" panose="020B0604020202020204" pitchFamily="34" charset="0"/>
                <a:cs typeface="Arial" panose="020B0604020202020204" pitchFamily="34" charset="0"/>
              </a:rPr>
              <a:t>| RVN | Avon and Wiltshire Mental Health Partnership NHS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7" r:id="rId2"/>
    <p:sldLayoutId id="2147483775" r:id="rId3"/>
    <p:sldLayoutId id="2147483776" r:id="rId4"/>
    <p:sldLayoutId id="2147483774" r:id="rId5"/>
    <p:sldLayoutId id="2147483649" r:id="rId6"/>
    <p:sldLayoutId id="2147483770" r:id="rId7"/>
    <p:sldLayoutId id="2147483771" r:id="rId8"/>
    <p:sldLayoutId id="2147483784" r:id="rId9"/>
    <p:sldLayoutId id="2147483773"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cqc.org.uk/publications/surveys/community-mental-health-survey"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2.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48.xml"/><Relationship Id="rId18" Type="http://schemas.openxmlformats.org/officeDocument/2006/relationships/slide" Target="slide9.xml"/><Relationship Id="rId3" Type="http://schemas.openxmlformats.org/officeDocument/2006/relationships/slide" Target="slide3.xml"/><Relationship Id="rId7" Type="http://schemas.openxmlformats.org/officeDocument/2006/relationships/slide" Target="slide12.xml"/><Relationship Id="rId12" Type="http://schemas.openxmlformats.org/officeDocument/2006/relationships/slide" Target="slide47.xml"/><Relationship Id="rId17" Type="http://schemas.openxmlformats.org/officeDocument/2006/relationships/slide" Target="slide8.xml"/><Relationship Id="rId2" Type="http://schemas.openxmlformats.org/officeDocument/2006/relationships/notesSlide" Target="../notesSlides/notesSlide2.xml"/><Relationship Id="rId16" Type="http://schemas.openxmlformats.org/officeDocument/2006/relationships/slide" Target="slide68.xml"/><Relationship Id="rId20" Type="http://schemas.openxmlformats.org/officeDocument/2006/relationships/slide" Target="slide91.xml"/><Relationship Id="rId1" Type="http://schemas.openxmlformats.org/officeDocument/2006/relationships/slideLayout" Target="../slideLayouts/slideLayout5.xml"/><Relationship Id="rId6" Type="http://schemas.openxmlformats.org/officeDocument/2006/relationships/slide" Target="slide6.xml"/><Relationship Id="rId11" Type="http://schemas.openxmlformats.org/officeDocument/2006/relationships/slide" Target="slide11.xml"/><Relationship Id="rId5" Type="http://schemas.openxmlformats.org/officeDocument/2006/relationships/slide" Target="slide5.xml"/><Relationship Id="rId15" Type="http://schemas.openxmlformats.org/officeDocument/2006/relationships/slide" Target="slide49.xml"/><Relationship Id="rId10" Type="http://schemas.openxmlformats.org/officeDocument/2006/relationships/slide" Target="slide45.xml"/><Relationship Id="rId19" Type="http://schemas.openxmlformats.org/officeDocument/2006/relationships/slide" Target="slide84.xml"/><Relationship Id="rId4" Type="http://schemas.openxmlformats.org/officeDocument/2006/relationships/slide" Target="slide4.xml"/><Relationship Id="rId9" Type="http://schemas.openxmlformats.org/officeDocument/2006/relationships/slide" Target="slide15.xml"/><Relationship Id="rId14" Type="http://schemas.openxmlformats.org/officeDocument/2006/relationships/slide" Target="slide83.xml"/></Relationships>
</file>

<file path=ppt/slides/_rels/slide2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chart" Target="../charts/chart12.xml"/></Relationships>
</file>

<file path=ppt/slides/_rels/slide23.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25.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chart" Target="../charts/chart22.xml"/><Relationship Id="rId5" Type="http://schemas.openxmlformats.org/officeDocument/2006/relationships/chart" Target="../charts/chart21.xml"/><Relationship Id="rId4" Type="http://schemas.openxmlformats.org/officeDocument/2006/relationships/chart" Target="../charts/chart20.xml"/></Relationships>
</file>

<file path=ppt/slides/_rels/slide27.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chart" Target="../charts/chart28.xml"/></Relationships>
</file>

<file path=ppt/slides/_rels/slide32.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chart" Target="../charts/chart31.xml"/></Relationships>
</file>

<file path=ppt/slides/_rels/slide34.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chart" Target="../charts/chart36.xml"/><Relationship Id="rId5" Type="http://schemas.openxmlformats.org/officeDocument/2006/relationships/chart" Target="../charts/chart35.xml"/><Relationship Id="rId4" Type="http://schemas.openxmlformats.org/officeDocument/2006/relationships/chart" Target="../charts/chart34.xml"/></Relationships>
</file>

<file path=ppt/slides/_rels/slide36.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chart" Target="../charts/chart3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chart" Target="../charts/chart41.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chart" Target="../charts/chart44.xml"/></Relationships>
</file>

<file path=ppt/slides/_rels/slide41.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chart" Target="../charts/chart47.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https://www.cqc.org.uk/publications/surveys/community-mental-health-survey" TargetMode="External"/><Relationship Id="rId5" Type="http://schemas.openxmlformats.org/officeDocument/2006/relationships/slide" Target="slide9.xml"/><Relationship Id="rId4" Type="http://schemas.openxmlformats.org/officeDocument/2006/relationships/hyperlink" Target="https://nhssurveys.org/wp-content/surveys/05-community-mental-health/04-analysis-reporting/2024/Scored%20Questionnaire.pdf"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38.xml"/><Relationship Id="rId1" Type="http://schemas.openxmlformats.org/officeDocument/2006/relationships/slideLayout" Target="../slideLayouts/slideLayout9.xml"/><Relationship Id="rId4" Type="http://schemas.openxmlformats.org/officeDocument/2006/relationships/chart" Target="../charts/chart50.xml"/></Relationships>
</file>

<file path=ppt/slides/_rels/slide51.xml.rels><?xml version="1.0" encoding="UTF-8" standalone="yes"?>
<Relationships xmlns="http://schemas.openxmlformats.org/package/2006/relationships"><Relationship Id="rId3" Type="http://schemas.openxmlformats.org/officeDocument/2006/relationships/chart" Target="../charts/chart51.xml"/><Relationship Id="rId2" Type="http://schemas.openxmlformats.org/officeDocument/2006/relationships/notesSlide" Target="../notesSlides/notesSlide39.xml"/><Relationship Id="rId1" Type="http://schemas.openxmlformats.org/officeDocument/2006/relationships/slideLayout" Target="../slideLayouts/slideLayout9.xml"/><Relationship Id="rId4" Type="http://schemas.openxmlformats.org/officeDocument/2006/relationships/chart" Target="../charts/chart52.xml"/></Relationships>
</file>

<file path=ppt/slides/_rels/slide52.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40.xml"/><Relationship Id="rId1" Type="http://schemas.openxmlformats.org/officeDocument/2006/relationships/slideLayout" Target="../slideLayouts/slideLayout9.xml"/><Relationship Id="rId4" Type="http://schemas.openxmlformats.org/officeDocument/2006/relationships/chart" Target="../charts/chart54.xml"/></Relationships>
</file>

<file path=ppt/slides/_rels/slide53.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41.xml"/><Relationship Id="rId1" Type="http://schemas.openxmlformats.org/officeDocument/2006/relationships/slideLayout" Target="../slideLayouts/slideLayout9.xml"/><Relationship Id="rId4" Type="http://schemas.openxmlformats.org/officeDocument/2006/relationships/chart" Target="../charts/chart56.xml"/></Relationships>
</file>

<file path=ppt/slides/_rels/slide54.xml.rels><?xml version="1.0" encoding="UTF-8" standalone="yes"?>
<Relationships xmlns="http://schemas.openxmlformats.org/package/2006/relationships"><Relationship Id="rId3" Type="http://schemas.openxmlformats.org/officeDocument/2006/relationships/chart" Target="../charts/chart57.xml"/><Relationship Id="rId2" Type="http://schemas.openxmlformats.org/officeDocument/2006/relationships/notesSlide" Target="../notesSlides/notesSlide42.xml"/><Relationship Id="rId1" Type="http://schemas.openxmlformats.org/officeDocument/2006/relationships/slideLayout" Target="../slideLayouts/slideLayout9.xml"/><Relationship Id="rId4" Type="http://schemas.openxmlformats.org/officeDocument/2006/relationships/chart" Target="../charts/chart58.xml"/></Relationships>
</file>

<file path=ppt/slides/_rels/slide55.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notesSlide" Target="../notesSlides/notesSlide43.xml"/><Relationship Id="rId1" Type="http://schemas.openxmlformats.org/officeDocument/2006/relationships/slideLayout" Target="../slideLayouts/slideLayout9.xml"/><Relationship Id="rId4" Type="http://schemas.openxmlformats.org/officeDocument/2006/relationships/chart" Target="../charts/chart60.xml"/></Relationships>
</file>

<file path=ppt/slides/_rels/slide56.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notesSlide" Target="../notesSlides/notesSlide44.xml"/><Relationship Id="rId1" Type="http://schemas.openxmlformats.org/officeDocument/2006/relationships/slideLayout" Target="../slideLayouts/slideLayout9.xml"/><Relationship Id="rId4" Type="http://schemas.openxmlformats.org/officeDocument/2006/relationships/chart" Target="../charts/chart62.xml"/></Relationships>
</file>

<file path=ppt/slides/_rels/slide57.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chart" Target="../charts/chart64.xml"/><Relationship Id="rId2" Type="http://schemas.openxmlformats.org/officeDocument/2006/relationships/notesSlide" Target="../notesSlides/notesSlide47.xml"/><Relationship Id="rId1" Type="http://schemas.openxmlformats.org/officeDocument/2006/relationships/slideLayout" Target="../slideLayouts/slideLayout9.xml"/><Relationship Id="rId4" Type="http://schemas.openxmlformats.org/officeDocument/2006/relationships/chart" Target="../charts/chart6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chart" Target="../charts/chart66.xml"/><Relationship Id="rId2" Type="http://schemas.openxmlformats.org/officeDocument/2006/relationships/notesSlide" Target="../notesSlides/notesSlide48.xml"/><Relationship Id="rId1" Type="http://schemas.openxmlformats.org/officeDocument/2006/relationships/slideLayout" Target="../slideLayouts/slideLayout9.xml"/><Relationship Id="rId4" Type="http://schemas.openxmlformats.org/officeDocument/2006/relationships/chart" Target="../charts/chart67.xml"/></Relationships>
</file>

<file path=ppt/slides/_rels/slide61.xml.rels><?xml version="1.0" encoding="UTF-8" standalone="yes"?>
<Relationships xmlns="http://schemas.openxmlformats.org/package/2006/relationships"><Relationship Id="rId3" Type="http://schemas.openxmlformats.org/officeDocument/2006/relationships/chart" Target="../charts/chart68.xml"/><Relationship Id="rId2" Type="http://schemas.openxmlformats.org/officeDocument/2006/relationships/notesSlide" Target="../notesSlides/notesSlide49.xml"/><Relationship Id="rId1" Type="http://schemas.openxmlformats.org/officeDocument/2006/relationships/slideLayout" Target="../slideLayouts/slideLayout9.xml"/><Relationship Id="rId4" Type="http://schemas.openxmlformats.org/officeDocument/2006/relationships/chart" Target="../charts/chart69.xml"/></Relationships>
</file>

<file path=ppt/slides/_rels/slide62.xml.rels><?xml version="1.0" encoding="UTF-8" standalone="yes"?>
<Relationships xmlns="http://schemas.openxmlformats.org/package/2006/relationships"><Relationship Id="rId3" Type="http://schemas.openxmlformats.org/officeDocument/2006/relationships/chart" Target="../charts/chart70.xml"/><Relationship Id="rId2" Type="http://schemas.openxmlformats.org/officeDocument/2006/relationships/notesSlide" Target="../notesSlides/notesSlide50.xml"/><Relationship Id="rId1" Type="http://schemas.openxmlformats.org/officeDocument/2006/relationships/slideLayout" Target="../slideLayouts/slideLayout9.xml"/><Relationship Id="rId4" Type="http://schemas.openxmlformats.org/officeDocument/2006/relationships/chart" Target="../charts/chart71.xml"/></Relationships>
</file>

<file path=ppt/slides/_rels/slide63.xml.rels><?xml version="1.0" encoding="UTF-8" standalone="yes"?>
<Relationships xmlns="http://schemas.openxmlformats.org/package/2006/relationships"><Relationship Id="rId3" Type="http://schemas.openxmlformats.org/officeDocument/2006/relationships/chart" Target="../charts/chart72.xml"/><Relationship Id="rId2" Type="http://schemas.openxmlformats.org/officeDocument/2006/relationships/notesSlide" Target="../notesSlides/notesSlide51.xml"/><Relationship Id="rId1" Type="http://schemas.openxmlformats.org/officeDocument/2006/relationships/slideLayout" Target="../slideLayouts/slideLayout9.xml"/><Relationship Id="rId4" Type="http://schemas.openxmlformats.org/officeDocument/2006/relationships/chart" Target="../charts/chart73.xml"/></Relationships>
</file>

<file path=ppt/slides/_rels/slide64.xml.rels><?xml version="1.0" encoding="UTF-8" standalone="yes"?>
<Relationships xmlns="http://schemas.openxmlformats.org/package/2006/relationships"><Relationship Id="rId3" Type="http://schemas.openxmlformats.org/officeDocument/2006/relationships/chart" Target="../charts/chart74.xml"/><Relationship Id="rId2" Type="http://schemas.openxmlformats.org/officeDocument/2006/relationships/notesSlide" Target="../notesSlides/notesSlide52.xml"/><Relationship Id="rId1" Type="http://schemas.openxmlformats.org/officeDocument/2006/relationships/slideLayout" Target="../slideLayouts/slideLayout9.xml"/><Relationship Id="rId4" Type="http://schemas.openxmlformats.org/officeDocument/2006/relationships/chart" Target="../charts/chart75.xml"/></Relationships>
</file>

<file path=ppt/slides/_rels/slide65.xml.rels><?xml version="1.0" encoding="UTF-8" standalone="yes"?>
<Relationships xmlns="http://schemas.openxmlformats.org/package/2006/relationships"><Relationship Id="rId3" Type="http://schemas.openxmlformats.org/officeDocument/2006/relationships/chart" Target="../charts/chart76.xml"/><Relationship Id="rId2" Type="http://schemas.openxmlformats.org/officeDocument/2006/relationships/notesSlide" Target="../notesSlides/notesSlide53.xml"/><Relationship Id="rId1" Type="http://schemas.openxmlformats.org/officeDocument/2006/relationships/slideLayout" Target="../slideLayouts/slideLayout9.xml"/><Relationship Id="rId4" Type="http://schemas.openxmlformats.org/officeDocument/2006/relationships/chart" Target="../charts/chart77.xml"/></Relationships>
</file>

<file path=ppt/slides/_rels/slide66.xml.rels><?xml version="1.0" encoding="UTF-8" standalone="yes"?>
<Relationships xmlns="http://schemas.openxmlformats.org/package/2006/relationships"><Relationship Id="rId3" Type="http://schemas.openxmlformats.org/officeDocument/2006/relationships/chart" Target="../charts/chart78.xml"/><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slide" Target="slide12.xml"/><Relationship Id="rId7" Type="http://schemas.openxmlformats.org/officeDocument/2006/relationships/hyperlink" Target="https://www.cqc.org.uk/what-we-do/how-we-use-information/using-data-monitor-services"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5-community-mental-health/" TargetMode="External"/><Relationship Id="rId4" Type="http://schemas.openxmlformats.org/officeDocument/2006/relationships/hyperlink" Target="http://www.cqc.org.uk/cmhsurvey" TargetMode="External"/></Relationships>
</file>

<file path=ppt/slides/_rels/slide70.xml.rels><?xml version="1.0" encoding="UTF-8" standalone="yes"?>
<Relationships xmlns="http://schemas.openxmlformats.org/package/2006/relationships"><Relationship Id="rId3" Type="http://schemas.openxmlformats.org/officeDocument/2006/relationships/chart" Target="../charts/chart80.xml"/><Relationship Id="rId2" Type="http://schemas.openxmlformats.org/officeDocument/2006/relationships/notesSlide" Target="../notesSlides/notesSlide58.xml"/><Relationship Id="rId1" Type="http://schemas.openxmlformats.org/officeDocument/2006/relationships/slideLayout" Target="../slideLayouts/slideLayout9.xml"/><Relationship Id="rId4" Type="http://schemas.openxmlformats.org/officeDocument/2006/relationships/chart" Target="../charts/chart81.xml"/></Relationships>
</file>

<file path=ppt/slides/_rels/slide71.xml.rels><?xml version="1.0" encoding="UTF-8" standalone="yes"?>
<Relationships xmlns="http://schemas.openxmlformats.org/package/2006/relationships"><Relationship Id="rId3" Type="http://schemas.openxmlformats.org/officeDocument/2006/relationships/chart" Target="../charts/chart82.xml"/><Relationship Id="rId2" Type="http://schemas.openxmlformats.org/officeDocument/2006/relationships/notesSlide" Target="../notesSlides/notesSlide59.xml"/><Relationship Id="rId1" Type="http://schemas.openxmlformats.org/officeDocument/2006/relationships/slideLayout" Target="../slideLayouts/slideLayout9.xml"/><Relationship Id="rId4" Type="http://schemas.openxmlformats.org/officeDocument/2006/relationships/chart" Target="../charts/chart83.xml"/></Relationships>
</file>

<file path=ppt/slides/_rels/slide72.xml.rels><?xml version="1.0" encoding="UTF-8" standalone="yes"?>
<Relationships xmlns="http://schemas.openxmlformats.org/package/2006/relationships"><Relationship Id="rId3" Type="http://schemas.openxmlformats.org/officeDocument/2006/relationships/chart" Target="../charts/chart84.xml"/><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3" Type="http://schemas.openxmlformats.org/officeDocument/2006/relationships/chart" Target="../charts/chart85.xml"/><Relationship Id="rId2" Type="http://schemas.openxmlformats.org/officeDocument/2006/relationships/notesSlide" Target="../notesSlides/notesSlide61.xml"/><Relationship Id="rId1" Type="http://schemas.openxmlformats.org/officeDocument/2006/relationships/slideLayout" Target="../slideLayouts/slideLayout9.xml"/><Relationship Id="rId4" Type="http://schemas.openxmlformats.org/officeDocument/2006/relationships/chart" Target="../charts/chart8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chart" Target="../charts/chart87.xml"/><Relationship Id="rId2" Type="http://schemas.openxmlformats.org/officeDocument/2006/relationships/notesSlide" Target="../notesSlides/notesSlide65.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notesSlide" Target="../notesSlides/notesSlide66.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chart" Target="../charts/chart89.xml"/><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notesSlide" Target="../notesSlides/notesSlide68.xml"/><Relationship Id="rId1" Type="http://schemas.openxmlformats.org/officeDocument/2006/relationships/slideLayout" Target="../slideLayouts/slideLayout9.xml"/><Relationship Id="rId4" Type="http://schemas.openxmlformats.org/officeDocument/2006/relationships/chart" Target="../charts/chart91.xml"/></Relationships>
</file>

<file path=ppt/slides/_rels/slide81.xml.rels><?xml version="1.0" encoding="UTF-8" standalone="yes"?>
<Relationships xmlns="http://schemas.openxmlformats.org/package/2006/relationships"><Relationship Id="rId3" Type="http://schemas.openxmlformats.org/officeDocument/2006/relationships/chart" Target="../charts/chart92.xml"/><Relationship Id="rId2" Type="http://schemas.openxmlformats.org/officeDocument/2006/relationships/notesSlide" Target="../notesSlides/notesSlide69.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chart" Target="../charts/chart93.xml"/><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6" name="title">
            <a:extLst>
              <a:ext uri="{FF2B5EF4-FFF2-40B4-BE49-F238E27FC236}">
                <a16:creationId xmlns:a16="http://schemas.microsoft.com/office/drawing/2014/main" id="{035DDD6A-99E3-D9F2-C778-8F757D508566}"/>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Avon and Wiltshire Mental Health Partnership NHS Trust</a:t>
            </a:r>
            <a:endParaRPr lang="en-GB" sz="3200" dirty="0">
              <a:latin typeface="Arial" panose="020B0604020202020204" pitchFamily="34" charset="0"/>
              <a:cs typeface="Arial" panose="020B0604020202020204" pitchFamily="34" charset="0"/>
            </a:endParaRPr>
          </a:p>
        </p:txBody>
      </p:sp>
      <p:sp>
        <p:nvSpPr>
          <p:cNvPr id="7" name="Title 4" descr="&#10;">
            <a:extLst>
              <a:ext uri="{FF2B5EF4-FFF2-40B4-BE49-F238E27FC236}">
                <a16:creationId xmlns:a16="http://schemas.microsoft.com/office/drawing/2014/main" id="{BF3941F3-6B3B-45CB-0812-74D00A08928E}"/>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NHS Community Mental Health Survey</a:t>
            </a:r>
            <a:br>
              <a:rPr lang="en-GB" sz="4000" dirty="0"/>
            </a:br>
            <a:r>
              <a:rPr lang="en-GB" sz="4000" dirty="0"/>
              <a:t>Assessment Service Groups (ASG)</a:t>
            </a:r>
          </a:p>
          <a:p>
            <a:r>
              <a:rPr lang="en-GB" sz="4000" dirty="0"/>
              <a:t>Benchmark Report 2024</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0A34B-6FBA-0784-9582-4E5D9106358A}"/>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94E585F-6B0D-4395-D8C3-2FF84C57502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816D830E-D624-4572-4EC3-DFCA10DC211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10" name="Title 4">
            <a:extLst>
              <a:ext uri="{FF2B5EF4-FFF2-40B4-BE49-F238E27FC236}">
                <a16:creationId xmlns:a16="http://schemas.microsoft.com/office/drawing/2014/main" id="{BE06849E-F010-1E4E-C7DC-AF924BB70C2E}"/>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dirty="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Tree>
    <p:extLst>
      <p:ext uri="{BB962C8B-B14F-4D97-AF65-F5344CB8AC3E}">
        <p14:creationId xmlns:p14="http://schemas.microsoft.com/office/powerpoint/2010/main" val="275532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32214"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questions are scored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23220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20367" y="61752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‘Scoring and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419999"/>
                </a:highlight>
                <a:latin typeface="Arial" panose="020B0604020202020204" pitchFamily="34" charset="0"/>
                <a:cs typeface="Arial" panose="020B0604020202020204" pitchFamily="34" charset="0"/>
              </a:rPr>
              <a:t>dark green section</a:t>
            </a:r>
            <a:r>
              <a:rPr lang="en-GB" sz="1200" b="1" dirty="0">
                <a:solidFill>
                  <a:schemeClr val="bg1"/>
                </a:solidFill>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5FBD83"/>
                </a:highlight>
                <a:latin typeface="Arial" panose="020B0604020202020204" pitchFamily="34" charset="0"/>
                <a:cs typeface="Arial" panose="020B0604020202020204" pitchFamily="34" charset="0"/>
              </a:rPr>
              <a:t>mid-green section </a:t>
            </a:r>
            <a:r>
              <a:rPr lang="en-GB" sz="12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A9D18E"/>
                </a:highlight>
                <a:latin typeface="Arial" panose="020B0604020202020204" pitchFamily="34" charset="0"/>
                <a:cs typeface="Arial" panose="020B0604020202020204" pitchFamily="34" charset="0"/>
              </a:rPr>
              <a:t>light green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D9D9D9"/>
                </a:highlight>
                <a:latin typeface="Arial" panose="020B0604020202020204" pitchFamily="34" charset="0"/>
                <a:cs typeface="Arial" panose="020B0604020202020204" pitchFamily="34" charset="0"/>
              </a:rPr>
              <a:t>grey section</a:t>
            </a:r>
            <a:r>
              <a:rPr lang="en-GB" sz="12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FD966"/>
                </a:highlight>
                <a:latin typeface="Arial" panose="020B0604020202020204" pitchFamily="34" charset="0"/>
                <a:cs typeface="Arial" panose="020B0604020202020204" pitchFamily="34" charset="0"/>
              </a:rPr>
              <a:t>yellow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1BE48"/>
                </a:highlight>
                <a:latin typeface="Arial" panose="020B0604020202020204" pitchFamily="34" charset="0"/>
                <a:cs typeface="Arial" panose="020B0604020202020204" pitchFamily="34" charset="0"/>
              </a:rPr>
              <a:t>light orange section</a:t>
            </a:r>
            <a:r>
              <a:rPr lang="en-GB" sz="1200" dirty="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E87722"/>
                </a:highlight>
                <a:latin typeface="Arial" panose="020B0604020202020204" pitchFamily="34" charset="0"/>
                <a:cs typeface="Arial" panose="020B0604020202020204" pitchFamily="34" charset="0"/>
              </a:rPr>
              <a:t>dark orange section</a:t>
            </a:r>
            <a:r>
              <a:rPr lang="en-GB" sz="1200" dirty="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dirty="0">
                <a:latin typeface="Arial" panose="020B0604020202020204" pitchFamily="34" charset="0"/>
                <a:cs typeface="Arial" panose="020B0604020202020204" pitchFamily="34" charset="0"/>
              </a:rPr>
              <a:t>These groupings are based on a rigorous statistical analysis of the data termed the ‘</a:t>
            </a:r>
            <a:r>
              <a:rPr lang="en-GB" sz="1200" dirty="0">
                <a:latin typeface="Arial" panose="020B0604020202020204" pitchFamily="34" charset="0"/>
                <a:cs typeface="Arial" panose="020B0604020202020204" pitchFamily="34" charset="0"/>
                <a:hlinkClick r:id="rId3" action="ppaction://hlinksldjump"/>
              </a:rPr>
              <a:t>expected range’ technique</a:t>
            </a:r>
            <a:r>
              <a:rPr lang="en-GB" sz="1200" dirty="0">
                <a:latin typeface="Arial" panose="020B0604020202020204" pitchFamily="34" charset="0"/>
                <a:cs typeface="Arial" panose="020B0604020202020204" pitchFamily="34" charset="0"/>
              </a:rPr>
              <a:t>.</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Rectangle 7" descr="Border box" title="Decorative">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Picture 4">
            <a:extLst>
              <a:ext uri="{FF2B5EF4-FFF2-40B4-BE49-F238E27FC236}">
                <a16:creationId xmlns:a16="http://schemas.microsoft.com/office/drawing/2014/main" id="{F486CE14-EA8C-816B-0371-E149D6F6F149}"/>
              </a:ext>
            </a:extLst>
          </p:cNvPr>
          <p:cNvPicPr>
            <a:picLocks noChangeAspect="1"/>
          </p:cNvPicPr>
          <p:nvPr/>
        </p:nvPicPr>
        <p:blipFill>
          <a:blip r:embed="rId4"/>
          <a:stretch>
            <a:fillRect/>
          </a:stretch>
        </p:blipFill>
        <p:spPr>
          <a:xfrm>
            <a:off x="5995962" y="4665308"/>
            <a:ext cx="5801876" cy="1714538"/>
          </a:xfrm>
          <a:prstGeom prst="rect">
            <a:avLst/>
          </a:prstGeom>
        </p:spPr>
      </p:pic>
      <p:pic>
        <p:nvPicPr>
          <p:cNvPr id="11" name="Picture 10">
            <a:extLst>
              <a:ext uri="{FF2B5EF4-FFF2-40B4-BE49-F238E27FC236}">
                <a16:creationId xmlns:a16="http://schemas.microsoft.com/office/drawing/2014/main" id="{5E19CDF4-1339-959C-5863-EF7CA2E20606}"/>
              </a:ext>
            </a:extLst>
          </p:cNvPr>
          <p:cNvPicPr>
            <a:picLocks noChangeAspect="1"/>
          </p:cNvPicPr>
          <p:nvPr/>
        </p:nvPicPr>
        <p:blipFill>
          <a:blip r:embed="rId5"/>
          <a:stretch>
            <a:fillRect/>
          </a:stretch>
        </p:blipFill>
        <p:spPr>
          <a:xfrm>
            <a:off x="5995961" y="1831598"/>
            <a:ext cx="5797966" cy="2264541"/>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44458" y="611752"/>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6" name="Rectangle 5">
            <a:extLst>
              <a:ext uri="{FF2B5EF4-FFF2-40B4-BE49-F238E27FC236}">
                <a16:creationId xmlns:a16="http://schemas.microsoft.com/office/drawing/2014/main" id="{349E5466-CC81-455D-BF20-84AED778DC5D}"/>
              </a:ext>
            </a:extLst>
          </p:cNvPr>
          <p:cNvSpPr/>
          <p:nvPr/>
        </p:nvSpPr>
        <p:spPr>
          <a:xfrm>
            <a:off x="419970" y="1265802"/>
            <a:ext cx="11327572" cy="3970318"/>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dirty="0">
                <a:latin typeface="Arial" panose="020B0604020202020204" pitchFamily="34" charset="0"/>
                <a:cs typeface="Arial" panose="020B0604020202020204" pitchFamily="34" charset="0"/>
                <a:hlinkClick r:id="rId3"/>
              </a:rPr>
              <a:t>NHS Surveys website</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 slides are included in the Older People’s Mental Health Services section due to low base sizes and suppression of the results. </a:t>
            </a:r>
          </a:p>
        </p:txBody>
      </p:sp>
    </p:spTree>
    <p:extLst>
      <p:ext uri="{BB962C8B-B14F-4D97-AF65-F5344CB8AC3E}">
        <p14:creationId xmlns:p14="http://schemas.microsoft.com/office/powerpoint/2010/main" val="1953121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C849A-E19A-2EF6-A568-1B71A394E0C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5F8C9E-7B87-8E8F-27FD-4B81F0C6E055}"/>
              </a:ext>
            </a:extLst>
          </p:cNvPr>
          <p:cNvSpPr>
            <a:spLocks noGrp="1"/>
          </p:cNvSpPr>
          <p:nvPr>
            <p:ph type="title" idx="4294967295"/>
          </p:nvPr>
        </p:nvSpPr>
        <p:spPr>
          <a:xfrm>
            <a:off x="469933" y="702659"/>
            <a:ext cx="11417300" cy="654050"/>
          </a:xfrm>
        </p:spPr>
        <p:txBody>
          <a:bodyPr>
            <a:noAutofit/>
          </a:bodyPr>
          <a:lstStyle/>
          <a:p>
            <a:r>
              <a:rPr lang="en-GB" sz="2800" b="1" dirty="0">
                <a:solidFill>
                  <a:srgbClr val="6D276A"/>
                </a:solidFill>
                <a:latin typeface="Arial" panose="020B0604020202020204" pitchFamily="34" charset="0"/>
                <a:cs typeface="Arial" panose="020B0604020202020204" pitchFamily="34" charset="0"/>
              </a:rPr>
              <a:t>How to interpret charts in the Older People’s Mental Health Services section</a:t>
            </a:r>
          </a:p>
        </p:txBody>
      </p:sp>
      <p:sp>
        <p:nvSpPr>
          <p:cNvPr id="45" name="Slide Number Placeholder 1">
            <a:extLst>
              <a:ext uri="{FF2B5EF4-FFF2-40B4-BE49-F238E27FC236}">
                <a16:creationId xmlns:a16="http://schemas.microsoft.com/office/drawing/2014/main" id="{96A02BA9-DBFC-0E2A-2DAF-5CB4D729234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55521E0D-FA4A-E521-D41E-56D6AE93AAD8}"/>
              </a:ext>
            </a:extLst>
          </p:cNvPr>
          <p:cNvSpPr/>
          <p:nvPr/>
        </p:nvSpPr>
        <p:spPr>
          <a:xfrm>
            <a:off x="468997" y="1590556"/>
            <a:ext cx="10798442" cy="2031325"/>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This Older People’s Mental Health Services section provides information on how the individual question score for your trust compares to the range of scores achieved by all trusts with Older People’s Mental Health Services data, using the expected range technique.   </a:t>
            </a:r>
          </a:p>
          <a:p>
            <a:pPr>
              <a:spcBef>
                <a:spcPts val="600"/>
              </a:spcBef>
              <a:spcAft>
                <a:spcPts val="600"/>
              </a:spcAft>
            </a:pPr>
            <a:r>
              <a:rPr lang="en-GB" sz="1200" dirty="0">
                <a:latin typeface="Arial" panose="020B0604020202020204" pitchFamily="34" charset="0"/>
                <a:cs typeface="Arial" panose="020B0604020202020204" pitchFamily="34" charset="0"/>
              </a:rPr>
              <a:t>The black star in the chart shows the score for your trust for each evaluative question, while the blue line shows the national average. The number of responses received for each evaluative question, your trust’s score, the national average and lowest and highest scores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scores are provided for the Older People’s Mental Health Services section due to low base sizes.</a:t>
            </a:r>
          </a:p>
          <a:p>
            <a:pPr>
              <a:spcBef>
                <a:spcPts val="600"/>
              </a:spcBef>
              <a:spcAft>
                <a:spcPts val="600"/>
              </a:spcAft>
            </a:pPr>
            <a:r>
              <a:rPr lang="en-GB" sz="1200" dirty="0">
                <a:latin typeface="Arial" panose="020B0604020202020204" pitchFamily="34" charset="0"/>
                <a:cs typeface="Arial" panose="020B0604020202020204" pitchFamily="34" charset="0"/>
              </a:rPr>
              <a:t> The following questions are not included in this section due to a low number of responses: Q6, Q7, Q15, Q17, Q22_1, Q22_2, Q22_3, Q22_4, Q26, Q29, Q31, Q32, Q38. As a result, sections 1, 5, 6 and 7 have been removed as the questions that constitute these sections have been removed. </a:t>
            </a:r>
          </a:p>
        </p:txBody>
      </p:sp>
      <p:sp>
        <p:nvSpPr>
          <p:cNvPr id="6" name="Rectangle 5">
            <a:extLst>
              <a:ext uri="{FF2B5EF4-FFF2-40B4-BE49-F238E27FC236}">
                <a16:creationId xmlns:a16="http://schemas.microsoft.com/office/drawing/2014/main" id="{09CA1A99-BE7A-70E7-8150-BCE0F4EA0638}"/>
              </a:ext>
            </a:extLst>
          </p:cNvPr>
          <p:cNvSpPr/>
          <p:nvPr/>
        </p:nvSpPr>
        <p:spPr>
          <a:xfrm>
            <a:off x="628769" y="3786156"/>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EC801F21-DB45-FD73-C376-1675A1CABA08}"/>
              </a:ext>
            </a:extLst>
          </p:cNvPr>
          <p:cNvPicPr>
            <a:picLocks noChangeAspect="1"/>
          </p:cNvPicPr>
          <p:nvPr/>
        </p:nvPicPr>
        <p:blipFill>
          <a:blip r:embed="rId3"/>
          <a:stretch>
            <a:fillRect/>
          </a:stretch>
        </p:blipFill>
        <p:spPr>
          <a:xfrm>
            <a:off x="741600" y="3930746"/>
            <a:ext cx="10104434" cy="1752979"/>
          </a:xfrm>
          <a:prstGeom prst="rect">
            <a:avLst/>
          </a:prstGeom>
        </p:spPr>
      </p:pic>
    </p:spTree>
    <p:extLst>
      <p:ext uri="{BB962C8B-B14F-4D97-AF65-F5344CB8AC3E}">
        <p14:creationId xmlns:p14="http://schemas.microsoft.com/office/powerpoint/2010/main" val="477476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B413278C-99FC-EA21-3FB0-ABEE3226E4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065876C5-FAE3-F35E-1911-D90177BDE1AB}"/>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554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A909A451-E3B1-40E2-8A67-56560CDF6D13}"/>
              </a:ext>
            </a:extLst>
          </p:cNvPr>
          <p:cNvSpPr txBox="1"/>
          <p:nvPr/>
        </p:nvSpPr>
        <p:spPr>
          <a:xfrm>
            <a:off x="419970" y="1139144"/>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A9C98ACC-20AE-4EE0-AA3A-275548677E72}"/>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8" name="s1" descr="A bar chart showing the range of section scores for all NHS trusts for Section 1 (Health and social care workers).">
            <a:extLst>
              <a:ext uri="{FF2B5EF4-FFF2-40B4-BE49-F238E27FC236}">
                <a16:creationId xmlns:a16="http://schemas.microsoft.com/office/drawing/2014/main" id="{71676C97-9C01-496F-BA4A-E177732A5F09}"/>
              </a:ext>
            </a:extLst>
          </p:cNvPr>
          <p:cNvGraphicFramePr/>
          <p:nvPr>
            <p:extLst>
              <p:ext uri="{D42A27DB-BD31-4B8C-83A1-F6EECF244321}">
                <p14:modId xmlns:p14="http://schemas.microsoft.com/office/powerpoint/2010/main" val="307482015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section_table"/>
          <p:cNvGraphicFramePr>
            <a:graphicFrameLocks noGrp="1"/>
          </p:cNvGraphicFramePr>
          <p:nvPr>
            <p:extLst>
              <p:ext uri="{D42A27DB-BD31-4B8C-83A1-F6EECF244321}">
                <p14:modId xmlns:p14="http://schemas.microsoft.com/office/powerpoint/2010/main" val="9878851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7.2</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a:extLst>
              <a:ext uri="{FF2B5EF4-FFF2-40B4-BE49-F238E27FC236}">
                <a16:creationId xmlns:a16="http://schemas.microsoft.com/office/drawing/2014/main" id="{A767872D-3834-6C02-3228-57CC8434AC54}"/>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 Support while waiting </a:t>
            </a:r>
          </a:p>
        </p:txBody>
      </p:sp>
      <p:sp>
        <p:nvSpPr>
          <p:cNvPr id="3" name="TextBox 2">
            <a:extLst>
              <a:ext uri="{FF2B5EF4-FFF2-40B4-BE49-F238E27FC236}">
                <a16:creationId xmlns:a16="http://schemas.microsoft.com/office/drawing/2014/main" id="{BAAB6C33-712E-069F-2675-CF246039E810}"/>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Q7" descr="A chart showing how your Trust scored for Q8 compared with other trusts that took part; using the ‘expected range’ analysis technique. ">
            <a:extLst>
              <a:ext uri="{FF2B5EF4-FFF2-40B4-BE49-F238E27FC236}">
                <a16:creationId xmlns:a16="http://schemas.microsoft.com/office/drawing/2014/main" id="{98788DA1-4363-4CA7-A414-68A6ED90B11A}"/>
              </a:ext>
            </a:extLst>
          </p:cNvPr>
          <p:cNvGraphicFramePr>
            <a:graphicFrameLocks/>
          </p:cNvGraphicFramePr>
          <p:nvPr>
            <p:extLst>
              <p:ext uri="{D42A27DB-BD31-4B8C-83A1-F6EECF244321}">
                <p14:modId xmlns:p14="http://schemas.microsoft.com/office/powerpoint/2010/main" val="2327727829"/>
              </p:ext>
            </p:extLst>
          </p:nvPr>
        </p:nvGraphicFramePr>
        <p:xfrm>
          <a:off x="140733" y="2241672"/>
          <a:ext cx="8246527" cy="2184024"/>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13199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5" name="Group 4" descr="A chart showing how your Trust scored for Q7 compared with other trusts that took part; using the ‘expected range’ analysis technique. ">
            <a:extLst>
              <a:ext uri="{FF2B5EF4-FFF2-40B4-BE49-F238E27FC236}">
                <a16:creationId xmlns:a16="http://schemas.microsoft.com/office/drawing/2014/main" id="{96B6760A-A8D4-4213-A0F1-27467148A5A6}"/>
              </a:ext>
            </a:extLst>
          </p:cNvPr>
          <p:cNvGrpSpPr/>
          <p:nvPr/>
        </p:nvGrpSpPr>
        <p:grpSpPr>
          <a:xfrm>
            <a:off x="140733" y="1598376"/>
            <a:ext cx="8246527" cy="1632504"/>
            <a:chOff x="380078" y="1436456"/>
            <a:chExt cx="8246527" cy="1632504"/>
          </a:xfrm>
        </p:grpSpPr>
        <p:graphicFrame>
          <p:nvGraphicFramePr>
            <p:cNvPr id="11" name="Q6">
              <a:extLst>
                <a:ext uri="{FF2B5EF4-FFF2-40B4-BE49-F238E27FC236}">
                  <a16:creationId xmlns:a16="http://schemas.microsoft.com/office/drawing/2014/main" id="{4647D9F7-FB19-42E0-AFE3-E737CF1F73AF}"/>
                </a:ext>
              </a:extLst>
            </p:cNvPr>
            <p:cNvGraphicFramePr/>
            <p:nvPr>
              <p:extLst>
                <p:ext uri="{D42A27DB-BD31-4B8C-83A1-F6EECF244321}">
                  <p14:modId xmlns:p14="http://schemas.microsoft.com/office/powerpoint/2010/main" val="1896943929"/>
                </p:ext>
              </p:extLst>
            </p:nvPr>
          </p:nvGraphicFramePr>
          <p:xfrm>
            <a:off x="380078" y="1436456"/>
            <a:ext cx="8246527" cy="1632504"/>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angle 11">
              <a:extLst>
                <a:ext uri="{FF2B5EF4-FFF2-40B4-BE49-F238E27FC236}">
                  <a16:creationId xmlns:a16="http://schemas.microsoft.com/office/drawing/2014/main" id="{65B13D04-C6A7-4775-B8F4-D67398ECB552}"/>
                </a:ext>
              </a:extLst>
            </p:cNvPr>
            <p:cNvSpPr/>
            <p:nvPr/>
          </p:nvSpPr>
          <p:spPr>
            <a:xfrm>
              <a:off x="6685524" y="192226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dirty="0"/>
            </a:p>
          </p:txBody>
        </p:sp>
      </p:grpSp>
      <p:graphicFrame>
        <p:nvGraphicFramePr>
          <p:cNvPr id="21" name="table" descr="Number of respondents, Trust score, National average, lowest trust score, highest trust score shown for Q7, Q8 and Q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058168358"/>
              </p:ext>
            </p:extLst>
          </p:nvPr>
        </p:nvGraphicFramePr>
        <p:xfrm>
          <a:off x="8622363" y="1804252"/>
          <a:ext cx="3366670" cy="222208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3557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95108">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497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7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BCCB6C95-3102-4363-8D03-113390A31B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16" name="TextBox 15">
            <a:extLst>
              <a:ext uri="{FF2B5EF4-FFF2-40B4-BE49-F238E27FC236}">
                <a16:creationId xmlns:a16="http://schemas.microsoft.com/office/drawing/2014/main" id="{6EAFBB15-8845-4AAB-B2F1-973F2F3D6A74}"/>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2" descr="A bar chart showing the range of section scores for all NHS trusts for Section 1 (Health and social care workers).">
            <a:extLst>
              <a:ext uri="{FF2B5EF4-FFF2-40B4-BE49-F238E27FC236}">
                <a16:creationId xmlns:a16="http://schemas.microsoft.com/office/drawing/2014/main" id="{0DF04CDE-6BAC-4839-A3A6-44D677617CA8}"/>
              </a:ext>
            </a:extLst>
          </p:cNvPr>
          <p:cNvGraphicFramePr/>
          <p:nvPr>
            <p:extLst>
              <p:ext uri="{D42A27DB-BD31-4B8C-83A1-F6EECF244321}">
                <p14:modId xmlns:p14="http://schemas.microsoft.com/office/powerpoint/2010/main" val="333164489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section_table"/>
          <p:cNvGraphicFramePr>
            <a:graphicFrameLocks noGrp="1"/>
          </p:cNvGraphicFramePr>
          <p:nvPr>
            <p:extLst>
              <p:ext uri="{D42A27DB-BD31-4B8C-83A1-F6EECF244321}">
                <p14:modId xmlns:p14="http://schemas.microsoft.com/office/powerpoint/2010/main" val="136386858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6.2</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0C0E90B3-4FE5-40EA-B1BC-96D00731C97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2. Mental Health Team </a:t>
            </a:r>
          </a:p>
        </p:txBody>
      </p:sp>
      <p:sp>
        <p:nvSpPr>
          <p:cNvPr id="3" name="TextBox 2">
            <a:extLst>
              <a:ext uri="{FF2B5EF4-FFF2-40B4-BE49-F238E27FC236}">
                <a16:creationId xmlns:a16="http://schemas.microsoft.com/office/drawing/2014/main" id="{BC614320-9801-1A9C-5727-754366A4D7C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BA3FE576-CD46-4CD9-A69D-C73456D6E5CE}"/>
              </a:ext>
            </a:extLst>
          </p:cNvPr>
          <p:cNvGraphicFramePr>
            <a:graphicFrameLocks/>
          </p:cNvGraphicFramePr>
          <p:nvPr>
            <p:extLst>
              <p:ext uri="{D42A27DB-BD31-4B8C-83A1-F6EECF244321}">
                <p14:modId xmlns:p14="http://schemas.microsoft.com/office/powerpoint/2010/main" val="3607467100"/>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1035233425"/>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1699481747"/>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3012" y="1436456"/>
            <a:ext cx="8246527" cy="1764000"/>
            <a:chOff x="380078" y="1436456"/>
            <a:chExt cx="8246527" cy="1510591"/>
          </a:xfrm>
        </p:grpSpPr>
        <p:graphicFrame>
          <p:nvGraphicFramePr>
            <p:cNvPr id="15" name="Q8">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74024158"/>
                </p:ext>
              </p:extLst>
            </p:nvPr>
          </p:nvGraphicFramePr>
          <p:xfrm>
            <a:off x="380078" y="1436456"/>
            <a:ext cx="8246527" cy="1510591"/>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E375D595-BFBD-4F4A-97EF-E8F78139FB72}"/>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D9646F80-D041-4D85-BBCC-9C0E4B2C85C6}"/>
              </a:ext>
            </a:extLst>
          </p:cNvPr>
          <p:cNvSpPr>
            <a:spLocks noGrp="1"/>
          </p:cNvSpPr>
          <p:nvPr>
            <p:ph type="title" idx="4294967295"/>
          </p:nvPr>
        </p:nvSpPr>
        <p:spPr>
          <a:xfrm>
            <a:off x="451930" y="58689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514CD6B0-AB82-DE51-77EA-4C7E319CF362}"/>
              </a:ext>
            </a:extLst>
          </p:cNvPr>
          <p:cNvGraphicFramePr>
            <a:graphicFrameLocks noGrp="1"/>
          </p:cNvGraphicFramePr>
          <p:nvPr>
            <p:extLst>
              <p:ext uri="{D42A27DB-BD31-4B8C-83A1-F6EECF244321}">
                <p14:modId xmlns:p14="http://schemas.microsoft.com/office/powerpoint/2010/main" val="3905874374"/>
              </p:ext>
            </p:extLst>
          </p:nvPr>
        </p:nvGraphicFramePr>
        <p:xfrm>
          <a:off x="8585541" y="2032000"/>
          <a:ext cx="3380962" cy="401504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6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14916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220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41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13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5840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Contents</a:t>
            </a:r>
          </a:p>
        </p:txBody>
      </p:sp>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dirty="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7" name="Arrow: Right 6">
            <a:extLst>
              <a:ext uri="{FF2B5EF4-FFF2-40B4-BE49-F238E27FC236}">
                <a16:creationId xmlns:a16="http://schemas.microsoft.com/office/drawing/2014/main" id="{969FBB47-27EA-E72A-0FE7-B5A00A0FD08B}"/>
              </a:ext>
              <a:ext uri="{C183D7F6-B498-43B3-948B-1728B52AA6E4}">
                <adec:decorative xmlns:adec="http://schemas.microsoft.com/office/drawing/2017/decorative" val="1"/>
              </a:ext>
            </a:extLst>
          </p:cNvPr>
          <p:cNvSpPr/>
          <p:nvPr/>
        </p:nvSpPr>
        <p:spPr>
          <a:xfrm>
            <a:off x="1113850" y="959447"/>
            <a:ext cx="10754822"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2" name="Group 11">
            <a:extLst>
              <a:ext uri="{FF2B5EF4-FFF2-40B4-BE49-F238E27FC236}">
                <a16:creationId xmlns:a16="http://schemas.microsoft.com/office/drawing/2014/main" id="{05A0965C-01B0-6214-2423-970A2105207B}"/>
              </a:ext>
            </a:extLst>
          </p:cNvPr>
          <p:cNvGrpSpPr/>
          <p:nvPr/>
        </p:nvGrpSpPr>
        <p:grpSpPr>
          <a:xfrm>
            <a:off x="1533737" y="878512"/>
            <a:ext cx="1731876" cy="2121248"/>
            <a:chOff x="628769" y="884677"/>
            <a:chExt cx="1731876" cy="1764444"/>
          </a:xfrm>
        </p:grpSpPr>
        <p:sp>
          <p:nvSpPr>
            <p:cNvPr id="17" name="Rectangle 16" descr="Background &amp; methodology&#10;" title="Section 1">
              <a:hlinkClick r:id="rId3" action="ppaction://hlinksldjump"/>
              <a:extLst>
                <a:ext uri="{FF2B5EF4-FFF2-40B4-BE49-F238E27FC236}">
                  <a16:creationId xmlns:a16="http://schemas.microsoft.com/office/drawing/2014/main" id="{370AF834-0347-44E5-B067-773DCB2CD1D2}"/>
                </a:ext>
              </a:extLst>
            </p:cNvPr>
            <p:cNvSpPr/>
            <p:nvPr/>
          </p:nvSpPr>
          <p:spPr>
            <a:xfrm>
              <a:off x="628769" y="884677"/>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3" name="Rectangle 2">
              <a:hlinkClick r:id="rId4" action="ppaction://hlinksldjump"/>
              <a:extLst>
                <a:ext uri="{FF2B5EF4-FFF2-40B4-BE49-F238E27FC236}">
                  <a16:creationId xmlns:a16="http://schemas.microsoft.com/office/drawing/2014/main" id="{E59241EA-F44E-C9EA-EFB8-98B7292FFC8B}"/>
                </a:ext>
              </a:extLst>
            </p:cNvPr>
            <p:cNvSpPr/>
            <p:nvPr/>
          </p:nvSpPr>
          <p:spPr>
            <a:xfrm>
              <a:off x="628769" y="1613713"/>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5" name="Rectangle 4">
              <a:hlinkClick r:id="rId5" action="ppaction://hlinksldjump"/>
              <a:extLst>
                <a:ext uri="{FF2B5EF4-FFF2-40B4-BE49-F238E27FC236}">
                  <a16:creationId xmlns:a16="http://schemas.microsoft.com/office/drawing/2014/main" id="{6C1871B8-5E65-939D-E234-B81B00CA2294}"/>
                </a:ext>
              </a:extLst>
            </p:cNvPr>
            <p:cNvSpPr/>
            <p:nvPr/>
          </p:nvSpPr>
          <p:spPr>
            <a:xfrm>
              <a:off x="628769" y="1956517"/>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6" name="Rectangle 5">
              <a:hlinkClick r:id="rId6" action="ppaction://hlinksldjump"/>
              <a:extLst>
                <a:ext uri="{FF2B5EF4-FFF2-40B4-BE49-F238E27FC236}">
                  <a16:creationId xmlns:a16="http://schemas.microsoft.com/office/drawing/2014/main" id="{32298536-3B14-D696-C4DC-3332F5E52636}"/>
                </a:ext>
              </a:extLst>
            </p:cNvPr>
            <p:cNvSpPr/>
            <p:nvPr/>
          </p:nvSpPr>
          <p:spPr>
            <a:xfrm>
              <a:off x="628769" y="2289121"/>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grpSp>
      <p:grpSp>
        <p:nvGrpSpPr>
          <p:cNvPr id="69" name="Group 68">
            <a:extLst>
              <a:ext uri="{FF2B5EF4-FFF2-40B4-BE49-F238E27FC236}">
                <a16:creationId xmlns:a16="http://schemas.microsoft.com/office/drawing/2014/main" id="{720EC99E-13AD-268F-A000-6C58EACABB99}"/>
              </a:ext>
            </a:extLst>
          </p:cNvPr>
          <p:cNvGrpSpPr/>
          <p:nvPr/>
        </p:nvGrpSpPr>
        <p:grpSpPr>
          <a:xfrm>
            <a:off x="5587268" y="878512"/>
            <a:ext cx="1735992" cy="2756172"/>
            <a:chOff x="4546659" y="912106"/>
            <a:chExt cx="1735992" cy="2663328"/>
          </a:xfrm>
        </p:grpSpPr>
        <p:sp>
          <p:nvSpPr>
            <p:cNvPr id="26" name="Rectangle 25">
              <a:hlinkClick r:id="rId7" action="ppaction://hlinksldjump"/>
              <a:extLst>
                <a:ext uri="{FF2B5EF4-FFF2-40B4-BE49-F238E27FC236}">
                  <a16:creationId xmlns:a16="http://schemas.microsoft.com/office/drawing/2014/main" id="{1B81EB17-947F-D5B4-1DB0-378E2A143214}"/>
                </a:ext>
              </a:extLst>
            </p:cNvPr>
            <p:cNvSpPr/>
            <p:nvPr/>
          </p:nvSpPr>
          <p:spPr>
            <a:xfrm>
              <a:off x="4546659" y="2035751"/>
              <a:ext cx="1731600" cy="31533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25" name="Rectangle 24" descr="Benchmarking" title="Section 3">
              <a:hlinkClick r:id="rId8" action="ppaction://hlinksldjump"/>
              <a:extLst>
                <a:ext uri="{FF2B5EF4-FFF2-40B4-BE49-F238E27FC236}">
                  <a16:creationId xmlns:a16="http://schemas.microsoft.com/office/drawing/2014/main" id="{EA1645F7-304F-4EE5-A389-9616276616EB}"/>
                </a:ext>
              </a:extLst>
            </p:cNvPr>
            <p:cNvSpPr/>
            <p:nvPr/>
          </p:nvSpPr>
          <p:spPr>
            <a:xfrm>
              <a:off x="4550775" y="912106"/>
              <a:ext cx="1731876" cy="82068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29" name="Rectangle 28">
              <a:hlinkClick r:id="rId9" action="ppaction://hlinksldjump"/>
              <a:extLst>
                <a:ext uri="{FF2B5EF4-FFF2-40B4-BE49-F238E27FC236}">
                  <a16:creationId xmlns:a16="http://schemas.microsoft.com/office/drawing/2014/main" id="{0CA15BC4-4E0F-48CF-99A0-B1C9706DE620}"/>
                </a:ext>
              </a:extLst>
            </p:cNvPr>
            <p:cNvSpPr/>
            <p:nvPr/>
          </p:nvSpPr>
          <p:spPr>
            <a:xfrm>
              <a:off x="4546659" y="2354521"/>
              <a:ext cx="1731876" cy="52699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1" name="Rectangle 30">
              <a:hlinkClick r:id="rId10" action="ppaction://hlinksldjump"/>
              <a:extLst>
                <a:ext uri="{FF2B5EF4-FFF2-40B4-BE49-F238E27FC236}">
                  <a16:creationId xmlns:a16="http://schemas.microsoft.com/office/drawing/2014/main" id="{1E29F054-6151-44B2-96AA-890D18080E77}"/>
                </a:ext>
              </a:extLst>
            </p:cNvPr>
            <p:cNvSpPr/>
            <p:nvPr/>
          </p:nvSpPr>
          <p:spPr>
            <a:xfrm>
              <a:off x="4546659" y="2881512"/>
              <a:ext cx="1731876" cy="69392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42" name="Rectangle 41">
              <a:hlinkClick r:id="rId11" action="ppaction://hlinksldjump"/>
              <a:extLst>
                <a:ext uri="{FF2B5EF4-FFF2-40B4-BE49-F238E27FC236}">
                  <a16:creationId xmlns:a16="http://schemas.microsoft.com/office/drawing/2014/main" id="{26A36D8D-6D41-BD55-BC20-32CDA1D6E6A1}"/>
                </a:ext>
              </a:extLst>
            </p:cNvPr>
            <p:cNvSpPr/>
            <p:nvPr/>
          </p:nvSpPr>
          <p:spPr>
            <a:xfrm>
              <a:off x="4550775" y="1730586"/>
              <a:ext cx="1731876" cy="32272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grpSp>
      <p:grpSp>
        <p:nvGrpSpPr>
          <p:cNvPr id="70" name="Group 69">
            <a:extLst>
              <a:ext uri="{FF2B5EF4-FFF2-40B4-BE49-F238E27FC236}">
                <a16:creationId xmlns:a16="http://schemas.microsoft.com/office/drawing/2014/main" id="{A4316E2F-7DDE-062D-F069-77D13BBCA176}"/>
              </a:ext>
            </a:extLst>
          </p:cNvPr>
          <p:cNvGrpSpPr/>
          <p:nvPr/>
        </p:nvGrpSpPr>
        <p:grpSpPr>
          <a:xfrm>
            <a:off x="7559392" y="878512"/>
            <a:ext cx="1731876" cy="1173353"/>
            <a:chOff x="6546095" y="929322"/>
            <a:chExt cx="1731876" cy="1124756"/>
          </a:xfrm>
        </p:grpSpPr>
        <p:sp>
          <p:nvSpPr>
            <p:cNvPr id="14" name="Rectangle 13" descr="Benchmarking" title="Section 3">
              <a:hlinkClick r:id="rId12" action="ppaction://hlinksldjump"/>
              <a:extLst>
                <a:ext uri="{FF2B5EF4-FFF2-40B4-BE49-F238E27FC236}">
                  <a16:creationId xmlns:a16="http://schemas.microsoft.com/office/drawing/2014/main" id="{8F9BF9FF-62F1-8275-142B-BDBC26828802}"/>
                </a:ext>
              </a:extLst>
            </p:cNvPr>
            <p:cNvSpPr/>
            <p:nvPr/>
          </p:nvSpPr>
          <p:spPr>
            <a:xfrm>
              <a:off x="6546095" y="929322"/>
              <a:ext cx="1731876" cy="81081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4.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66" name="Rectangle 65">
              <a:hlinkClick r:id="rId13" action="ppaction://hlinksldjump"/>
              <a:extLst>
                <a:ext uri="{FF2B5EF4-FFF2-40B4-BE49-F238E27FC236}">
                  <a16:creationId xmlns:a16="http://schemas.microsoft.com/office/drawing/2014/main" id="{427B8045-8A9F-9926-21D3-BE1D3A5009D5}"/>
                </a:ext>
              </a:extLst>
            </p:cNvPr>
            <p:cNvSpPr/>
            <p:nvPr/>
          </p:nvSpPr>
          <p:spPr>
            <a:xfrm>
              <a:off x="6553875" y="1731357"/>
              <a:ext cx="1723849" cy="32272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grpSp>
      <p:sp>
        <p:nvSpPr>
          <p:cNvPr id="37" name="Rectangle 36" descr="Appendix" title="Section 5">
            <a:hlinkClick r:id="rId14" action="ppaction://hlinksldjump"/>
            <a:extLst>
              <a:ext uri="{FF2B5EF4-FFF2-40B4-BE49-F238E27FC236}">
                <a16:creationId xmlns:a16="http://schemas.microsoft.com/office/drawing/2014/main" id="{4E5E8511-B476-4830-8E79-DB3F8F54BD0E}"/>
              </a:ext>
            </a:extLst>
          </p:cNvPr>
          <p:cNvSpPr/>
          <p:nvPr/>
        </p:nvSpPr>
        <p:spPr>
          <a:xfrm>
            <a:off x="9587029" y="878512"/>
            <a:ext cx="1731875" cy="79479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a:t>
            </a:r>
          </a:p>
          <a:p>
            <a:pPr algn="ctr"/>
            <a:r>
              <a:rPr lang="en-GB" sz="1200" b="1" dirty="0">
                <a:latin typeface="Arial" panose="020B0604020202020204" pitchFamily="34" charset="0"/>
                <a:cs typeface="Arial" panose="020B0604020202020204" pitchFamily="34" charset="0"/>
              </a:rPr>
              <a:t>Comparison to other trusts</a:t>
            </a:r>
          </a:p>
        </p:txBody>
      </p:sp>
      <p:sp>
        <p:nvSpPr>
          <p:cNvPr id="22" name="Rectangle 21">
            <a:hlinkClick r:id="rId15" action="ppaction://hlinksldjump"/>
            <a:extLst>
              <a:ext uri="{FF2B5EF4-FFF2-40B4-BE49-F238E27FC236}">
                <a16:creationId xmlns:a16="http://schemas.microsoft.com/office/drawing/2014/main" id="{7B16E8AA-6980-2797-1787-5DD6E35BF676}"/>
              </a:ext>
            </a:extLst>
          </p:cNvPr>
          <p:cNvSpPr/>
          <p:nvPr/>
        </p:nvSpPr>
        <p:spPr>
          <a:xfrm>
            <a:off x="7566896" y="2030306"/>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6" name="Rectangle 35">
            <a:hlinkClick r:id="rId16" action="ppaction://hlinksldjump"/>
            <a:extLst>
              <a:ext uri="{FF2B5EF4-FFF2-40B4-BE49-F238E27FC236}">
                <a16:creationId xmlns:a16="http://schemas.microsoft.com/office/drawing/2014/main" id="{6782E12E-D770-F429-60AA-FF19590D8082}"/>
              </a:ext>
            </a:extLst>
          </p:cNvPr>
          <p:cNvSpPr/>
          <p:nvPr/>
        </p:nvSpPr>
        <p:spPr>
          <a:xfrm>
            <a:off x="7566896" y="2557516"/>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grpSp>
        <p:nvGrpSpPr>
          <p:cNvPr id="50" name="Group 49">
            <a:extLst>
              <a:ext uri="{FF2B5EF4-FFF2-40B4-BE49-F238E27FC236}">
                <a16:creationId xmlns:a16="http://schemas.microsoft.com/office/drawing/2014/main" id="{D48C8DE4-A98D-7B7D-D666-093AED7018F2}"/>
              </a:ext>
            </a:extLst>
          </p:cNvPr>
          <p:cNvGrpSpPr/>
          <p:nvPr/>
        </p:nvGrpSpPr>
        <p:grpSpPr>
          <a:xfrm>
            <a:off x="3611480" y="868519"/>
            <a:ext cx="1731876" cy="1870645"/>
            <a:chOff x="624653" y="914573"/>
            <a:chExt cx="1731876" cy="1555993"/>
          </a:xfrm>
        </p:grpSpPr>
        <p:sp>
          <p:nvSpPr>
            <p:cNvPr id="52" name="Rectangle 51" descr="Background &amp; methodology&#10;" title="Section 1">
              <a:hlinkClick r:id="rId17" action="ppaction://hlinksldjump"/>
              <a:extLst>
                <a:ext uri="{FF2B5EF4-FFF2-40B4-BE49-F238E27FC236}">
                  <a16:creationId xmlns:a16="http://schemas.microsoft.com/office/drawing/2014/main" id="{2AD42575-312B-A0EE-7495-E0E7ABDD6D3E}"/>
                </a:ext>
              </a:extLst>
            </p:cNvPr>
            <p:cNvSpPr/>
            <p:nvPr/>
          </p:nvSpPr>
          <p:spPr>
            <a:xfrm>
              <a:off x="624653" y="914573"/>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Trust scores</a:t>
              </a:r>
            </a:p>
            <a:p>
              <a:pPr algn="ctr"/>
              <a:r>
                <a:rPr lang="en-GB" sz="1200" b="1" dirty="0">
                  <a:latin typeface="Arial" panose="020B0604020202020204" pitchFamily="34" charset="0"/>
                  <a:cs typeface="Arial" panose="020B0604020202020204" pitchFamily="34" charset="0"/>
                </a:rPr>
                <a:t>CAMHS</a:t>
              </a:r>
            </a:p>
          </p:txBody>
        </p:sp>
        <p:sp>
          <p:nvSpPr>
            <p:cNvPr id="53" name="Rectangle 52">
              <a:hlinkClick r:id="rId18" action="ppaction://hlinksldjump"/>
              <a:extLst>
                <a:ext uri="{FF2B5EF4-FFF2-40B4-BE49-F238E27FC236}">
                  <a16:creationId xmlns:a16="http://schemas.microsoft.com/office/drawing/2014/main" id="{ADB11094-F0B1-66EB-84AC-1B46AF7C73DF}"/>
                </a:ext>
              </a:extLst>
            </p:cNvPr>
            <p:cNvSpPr/>
            <p:nvPr/>
          </p:nvSpPr>
          <p:spPr>
            <a:xfrm>
              <a:off x="624653" y="1918728"/>
              <a:ext cx="1731876" cy="551838"/>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How to interpret charts in the Child and Adolescent Mental Health Services section</a:t>
              </a:r>
              <a:endParaRPr lang="en-GB" sz="1000" dirty="0">
                <a:latin typeface="Arial" panose="020B0604020202020204" pitchFamily="34" charset="0"/>
                <a:cs typeface="Arial" panose="020B0604020202020204" pitchFamily="34" charset="0"/>
              </a:endParaRPr>
            </a:p>
          </p:txBody>
        </p:sp>
      </p:grpSp>
      <p:sp>
        <p:nvSpPr>
          <p:cNvPr id="56" name="Rectangle 55">
            <a:hlinkClick r:id="rId18" action="ppaction://hlinksldjump"/>
            <a:extLst>
              <a:ext uri="{FF2B5EF4-FFF2-40B4-BE49-F238E27FC236}">
                <a16:creationId xmlns:a16="http://schemas.microsoft.com/office/drawing/2014/main" id="{4E2AE056-41CF-4FE0-D906-A77503D7FB83}"/>
              </a:ext>
            </a:extLst>
          </p:cNvPr>
          <p:cNvSpPr/>
          <p:nvPr/>
        </p:nvSpPr>
        <p:spPr>
          <a:xfrm>
            <a:off x="3611480" y="1754973"/>
            <a:ext cx="1731876" cy="33397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sp>
        <p:nvSpPr>
          <p:cNvPr id="58" name="Rectangle 57">
            <a:hlinkClick r:id="rId19" action="ppaction://hlinksldjump"/>
            <a:extLst>
              <a:ext uri="{FF2B5EF4-FFF2-40B4-BE49-F238E27FC236}">
                <a16:creationId xmlns:a16="http://schemas.microsoft.com/office/drawing/2014/main" id="{E3E5612E-2149-EFCD-488D-B99CCB70AC5F}"/>
              </a:ext>
            </a:extLst>
          </p:cNvPr>
          <p:cNvSpPr/>
          <p:nvPr/>
        </p:nvSpPr>
        <p:spPr>
          <a:xfrm>
            <a:off x="9587029" y="1680055"/>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9" name="Rectangle 58">
            <a:hlinkClick r:id="rId20" action="ppaction://hlinksldjump"/>
            <a:extLst>
              <a:ext uri="{FF2B5EF4-FFF2-40B4-BE49-F238E27FC236}">
                <a16:creationId xmlns:a16="http://schemas.microsoft.com/office/drawing/2014/main" id="{B9247669-2A2A-53D1-D42F-65F064216D05}"/>
              </a:ext>
            </a:extLst>
          </p:cNvPr>
          <p:cNvSpPr/>
          <p:nvPr/>
        </p:nvSpPr>
        <p:spPr>
          <a:xfrm>
            <a:off x="9587029" y="2234424"/>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Tree>
    <p:extLst>
      <p:ext uri="{BB962C8B-B14F-4D97-AF65-F5344CB8AC3E}">
        <p14:creationId xmlns:p14="http://schemas.microsoft.com/office/powerpoint/2010/main" val="377971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E8163-5FC2-0CD0-A932-147D0C51AE4A}"/>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8DFDEE7-48FD-7330-4254-830C7D0A2F23}"/>
              </a:ext>
            </a:extLst>
          </p:cNvPr>
          <p:cNvGrpSpPr/>
          <p:nvPr/>
        </p:nvGrpSpPr>
        <p:grpSpPr>
          <a:xfrm>
            <a:off x="153012" y="1436456"/>
            <a:ext cx="8246527" cy="1872000"/>
            <a:chOff x="380078" y="1436456"/>
            <a:chExt cx="8246527" cy="1512887"/>
          </a:xfrm>
        </p:grpSpPr>
        <p:graphicFrame>
          <p:nvGraphicFramePr>
            <p:cNvPr id="15" name="Q12">
              <a:extLst>
                <a:ext uri="{FF2B5EF4-FFF2-40B4-BE49-F238E27FC236}">
                  <a16:creationId xmlns:a16="http://schemas.microsoft.com/office/drawing/2014/main" id="{FF546673-3C69-8F1A-BFD8-4A5E81F1931F}"/>
                </a:ext>
              </a:extLst>
            </p:cNvPr>
            <p:cNvGraphicFramePr/>
            <p:nvPr>
              <p:extLst>
                <p:ext uri="{D42A27DB-BD31-4B8C-83A1-F6EECF244321}">
                  <p14:modId xmlns:p14="http://schemas.microsoft.com/office/powerpoint/2010/main" val="3184437583"/>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8A5F60F1-0622-FADA-505B-3ADA3B5544E5}"/>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A46756EC-02CE-F15E-73A0-270D7289D093}"/>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55BB1462-CB46-BF33-446B-0DBC4D427F8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3263487C-2375-0F4F-93C0-4053B1E6B15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64DF60D6-097B-D6CA-8406-5B7777A619FE}"/>
              </a:ext>
            </a:extLst>
          </p:cNvPr>
          <p:cNvSpPr>
            <a:spLocks noGrp="1"/>
          </p:cNvSpPr>
          <p:nvPr>
            <p:ph type="title" idx="4294967295"/>
          </p:nvPr>
        </p:nvSpPr>
        <p:spPr>
          <a:xfrm>
            <a:off x="451930" y="557506"/>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91362FBE-380A-BD05-D623-C92D8CA6C81C}"/>
              </a:ext>
            </a:extLst>
          </p:cNvPr>
          <p:cNvGraphicFramePr>
            <a:graphicFrameLocks noGrp="1"/>
          </p:cNvGraphicFramePr>
          <p:nvPr>
            <p:extLst>
              <p:ext uri="{D42A27DB-BD31-4B8C-83A1-F6EECF244321}">
                <p14:modId xmlns:p14="http://schemas.microsoft.com/office/powerpoint/2010/main" val="4112386862"/>
              </p:ext>
            </p:extLst>
          </p:nvPr>
        </p:nvGraphicFramePr>
        <p:xfrm>
          <a:off x="8585541" y="2032000"/>
          <a:ext cx="3380962" cy="145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3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2431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F2F7087-0B1D-48CD-B45A-399EB9194A3C}"/>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1" name="s3" descr="A bar chart showing the range of section scores for all NHS trusts for Section 1 (Health and social care workers).">
            <a:extLst>
              <a:ext uri="{FF2B5EF4-FFF2-40B4-BE49-F238E27FC236}">
                <a16:creationId xmlns:a16="http://schemas.microsoft.com/office/drawing/2014/main" id="{0B2D180B-26BF-4A7B-B630-6F76EC70C4FE}"/>
              </a:ext>
            </a:extLst>
          </p:cNvPr>
          <p:cNvGraphicFramePr/>
          <p:nvPr>
            <p:extLst>
              <p:ext uri="{D42A27DB-BD31-4B8C-83A1-F6EECF244321}">
                <p14:modId xmlns:p14="http://schemas.microsoft.com/office/powerpoint/2010/main" val="418444997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823017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6.5</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CAFD50A3-698E-B99F-D341-A9B1CD37EE1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3. Planning care </a:t>
            </a:r>
          </a:p>
        </p:txBody>
      </p:sp>
      <p:sp>
        <p:nvSpPr>
          <p:cNvPr id="4" name="TextBox 3">
            <a:extLst>
              <a:ext uri="{FF2B5EF4-FFF2-40B4-BE49-F238E27FC236}">
                <a16:creationId xmlns:a16="http://schemas.microsoft.com/office/drawing/2014/main" id="{2300FBD2-5DE2-C5E1-2F4D-02BF0F187D6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510856E-2E11-AD50-1B14-93C3A9EF559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Q17" descr="A chart showing how your Trust scored for Q18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3069777612"/>
              </p:ext>
            </p:extLst>
          </p:nvPr>
        </p:nvGraphicFramePr>
        <p:xfrm>
          <a:off x="140734" y="248466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51930" y="57360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14">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823933308"/>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E375D595-BFBD-4F4A-97EF-E8F78139FB72}"/>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038858416"/>
              </p:ext>
            </p:extLst>
          </p:nvPr>
        </p:nvGraphicFramePr>
        <p:xfrm>
          <a:off x="8591678" y="1767430"/>
          <a:ext cx="3380962" cy="250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4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74186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B0D1871F-EF96-4DD7-8338-09B04D15E0C0}"/>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4" descr="A bar chart showing the range of section scores for all NHS trusts for Section 1 (Health and social care workers).">
            <a:extLst>
              <a:ext uri="{FF2B5EF4-FFF2-40B4-BE49-F238E27FC236}">
                <a16:creationId xmlns:a16="http://schemas.microsoft.com/office/drawing/2014/main" id="{5C391370-DF7F-4045-BEC9-24ECA81742E0}"/>
              </a:ext>
            </a:extLst>
          </p:cNvPr>
          <p:cNvGraphicFramePr/>
          <p:nvPr>
            <p:extLst>
              <p:ext uri="{D42A27DB-BD31-4B8C-83A1-F6EECF244321}">
                <p14:modId xmlns:p14="http://schemas.microsoft.com/office/powerpoint/2010/main" val="163963925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46453844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6.3</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56C9754F-5F29-6BD9-8643-571C628F19E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4. Involvement in care </a:t>
            </a:r>
          </a:p>
        </p:txBody>
      </p:sp>
      <p:sp>
        <p:nvSpPr>
          <p:cNvPr id="4" name="TextBox 3">
            <a:extLst>
              <a:ext uri="{FF2B5EF4-FFF2-40B4-BE49-F238E27FC236}">
                <a16:creationId xmlns:a16="http://schemas.microsoft.com/office/drawing/2014/main" id="{A9892BD9-744C-0E13-DE43-CFF2D3046A7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E3DE4D52-141F-8BFE-394F-27BB822930B9}"/>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6" descr="A chart showing how your Trust scored for Q20 compared with other trusts that took part; using the ‘expected range’ analysis technique. ">
            <a:extLst>
              <a:ext uri="{FF2B5EF4-FFF2-40B4-BE49-F238E27FC236}">
                <a16:creationId xmlns:a16="http://schemas.microsoft.com/office/drawing/2014/main" id="{447AEFF0-8DC7-4C89-BDE0-02FFB3A07372}"/>
              </a:ext>
            </a:extLst>
          </p:cNvPr>
          <p:cNvGraphicFramePr/>
          <p:nvPr>
            <p:extLst>
              <p:ext uri="{D42A27DB-BD31-4B8C-83A1-F6EECF244321}">
                <p14:modId xmlns:p14="http://schemas.microsoft.com/office/powerpoint/2010/main" val="3520828305"/>
              </p:ext>
            </p:extLst>
          </p:nvPr>
        </p:nvGraphicFramePr>
        <p:xfrm>
          <a:off x="135416" y="2176606"/>
          <a:ext cx="8246527" cy="18314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CB2F6E8-2095-4778-A409-696CD5FC7CAA}"/>
              </a:ext>
            </a:extLst>
          </p:cNvPr>
          <p:cNvGraphicFramePr/>
          <p:nvPr>
            <p:extLst>
              <p:ext uri="{D42A27DB-BD31-4B8C-83A1-F6EECF244321}">
                <p14:modId xmlns:p14="http://schemas.microsoft.com/office/powerpoint/2010/main" val="3166540079"/>
              </p:ext>
            </p:extLst>
          </p:nvPr>
        </p:nvGraphicFramePr>
        <p:xfrm>
          <a:off x="128459" y="3260717"/>
          <a:ext cx="8246527" cy="162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6DA65E40-F39E-5C24-9EDE-F2535D456D81}"/>
              </a:ext>
            </a:extLst>
          </p:cNvPr>
          <p:cNvGraphicFramePr/>
          <p:nvPr>
            <p:extLst>
              <p:ext uri="{D42A27DB-BD31-4B8C-83A1-F6EECF244321}">
                <p14:modId xmlns:p14="http://schemas.microsoft.com/office/powerpoint/2010/main" val="2566138410"/>
              </p:ext>
            </p:extLst>
          </p:nvPr>
        </p:nvGraphicFramePr>
        <p:xfrm>
          <a:off x="121502" y="4199393"/>
          <a:ext cx="8246527" cy="1610446"/>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90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6"/>
            <a:ext cx="8246527" cy="1584000"/>
            <a:chOff x="380078" y="1436456"/>
            <a:chExt cx="8246527" cy="1521862"/>
          </a:xfrm>
        </p:grpSpPr>
        <p:graphicFrame>
          <p:nvGraphicFramePr>
            <p:cNvPr id="15" name="Q15">
              <a:extLst>
                <a:ext uri="{FF2B5EF4-FFF2-40B4-BE49-F238E27FC236}">
                  <a16:creationId xmlns:a16="http://schemas.microsoft.com/office/drawing/2014/main" id="{E55F846B-7E30-4829-83AF-F0D3D897305C}"/>
                </a:ext>
              </a:extLst>
            </p:cNvPr>
            <p:cNvGraphicFramePr>
              <a:graphicFrameLocks/>
            </p:cNvGraphicFramePr>
            <p:nvPr>
              <p:extLst>
                <p:ext uri="{D42A27DB-BD31-4B8C-83A1-F6EECF244321}">
                  <p14:modId xmlns:p14="http://schemas.microsoft.com/office/powerpoint/2010/main" val="1881895187"/>
                </p:ext>
              </p:extLst>
            </p:nvPr>
          </p:nvGraphicFramePr>
          <p:xfrm>
            <a:off x="380078" y="1436456"/>
            <a:ext cx="8246527" cy="1521862"/>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6B0A36A8-6112-CBC2-4A27-4068D838AC0A}"/>
              </a:ext>
            </a:extLst>
          </p:cNvPr>
          <p:cNvGraphicFramePr>
            <a:graphicFrameLocks noGrp="1"/>
          </p:cNvGraphicFramePr>
          <p:nvPr>
            <p:extLst>
              <p:ext uri="{D42A27DB-BD31-4B8C-83A1-F6EECF244321}">
                <p14:modId xmlns:p14="http://schemas.microsoft.com/office/powerpoint/2010/main" val="4071758575"/>
              </p:ext>
            </p:extLst>
          </p:nvPr>
        </p:nvGraphicFramePr>
        <p:xfrm>
          <a:off x="8573268" y="1767430"/>
          <a:ext cx="3380963" cy="388022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14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1848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Tree>
    <p:extLst>
      <p:ext uri="{BB962C8B-B14F-4D97-AF65-F5344CB8AC3E}">
        <p14:creationId xmlns:p14="http://schemas.microsoft.com/office/powerpoint/2010/main" val="233429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67A39A24-DD86-4A4E-8680-93FBA40C424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5" descr="A bar chart showing the range of section scores for all NHS trusts for Section 1 (Health and social care workers).">
            <a:extLst>
              <a:ext uri="{FF2B5EF4-FFF2-40B4-BE49-F238E27FC236}">
                <a16:creationId xmlns:a16="http://schemas.microsoft.com/office/drawing/2014/main" id="{286A0D95-C8E9-4268-AF8F-7B24DA0F7627}"/>
              </a:ext>
            </a:extLst>
          </p:cNvPr>
          <p:cNvGraphicFramePr/>
          <p:nvPr>
            <p:extLst>
              <p:ext uri="{D42A27DB-BD31-4B8C-83A1-F6EECF244321}">
                <p14:modId xmlns:p14="http://schemas.microsoft.com/office/powerpoint/2010/main" val="284390072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57253852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6.6</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22C769C3-CF0E-317B-CC48-BD36ED41580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5. Medication</a:t>
            </a:r>
          </a:p>
        </p:txBody>
      </p:sp>
      <p:sp>
        <p:nvSpPr>
          <p:cNvPr id="4" name="TextBox 3">
            <a:extLst>
              <a:ext uri="{FF2B5EF4-FFF2-40B4-BE49-F238E27FC236}">
                <a16:creationId xmlns:a16="http://schemas.microsoft.com/office/drawing/2014/main" id="{269C6E84-E9F6-781D-D804-AD51B42CFA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34F1B9C2-93E0-1CCD-C751-F65B577BD891}"/>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53789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22_4" descr="A chart showing how your Trust scored for Q26 compared with other trusts that took part; using the ‘expected range’ analysis technique. ">
            <a:extLst>
              <a:ext uri="{FF2B5EF4-FFF2-40B4-BE49-F238E27FC236}">
                <a16:creationId xmlns:a16="http://schemas.microsoft.com/office/drawing/2014/main" id="{3F92769A-4D63-3827-84D9-5C3FF01B0709}"/>
              </a:ext>
            </a:extLst>
          </p:cNvPr>
          <p:cNvGraphicFramePr/>
          <p:nvPr>
            <p:extLst>
              <p:ext uri="{D42A27DB-BD31-4B8C-83A1-F6EECF244321}">
                <p14:modId xmlns:p14="http://schemas.microsoft.com/office/powerpoint/2010/main" val="1416078604"/>
              </p:ext>
            </p:extLst>
          </p:nvPr>
        </p:nvGraphicFramePr>
        <p:xfrm>
          <a:off x="128460" y="4754846"/>
          <a:ext cx="8246527" cy="9419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22_3" descr="A chart showing how your Trust scored for Q26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947107621"/>
              </p:ext>
            </p:extLst>
          </p:nvPr>
        </p:nvGraphicFramePr>
        <p:xfrm>
          <a:off x="128461" y="3869216"/>
          <a:ext cx="8246527" cy="8856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22_2" descr="A chart showing how your Trust scored for Q23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927995747"/>
              </p:ext>
            </p:extLst>
          </p:nvPr>
        </p:nvGraphicFramePr>
        <p:xfrm>
          <a:off x="128461" y="3026898"/>
          <a:ext cx="8246527" cy="842317"/>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0245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2_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796551930"/>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722283606"/>
              </p:ext>
            </p:extLst>
          </p:nvPr>
        </p:nvGraphicFramePr>
        <p:xfrm>
          <a:off x="8542583" y="1767430"/>
          <a:ext cx="3405510" cy="41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8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88587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47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507622780"/>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60636293"/>
              </p:ext>
            </p:extLst>
          </p:nvPr>
        </p:nvGraphicFramePr>
        <p:xfrm>
          <a:off x="8542583" y="1767430"/>
          <a:ext cx="3405510" cy="151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56957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AD814FC8-CDCA-42A8-8E2F-C4AC09EBF8F9}"/>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6" descr="A bar chart showing the range of section scores for all NHS trusts for Section 1 (Health and social care workers).">
            <a:extLst>
              <a:ext uri="{FF2B5EF4-FFF2-40B4-BE49-F238E27FC236}">
                <a16:creationId xmlns:a16="http://schemas.microsoft.com/office/drawing/2014/main" id="{D42660C7-5ED3-4A84-8745-3B5E82549385}"/>
              </a:ext>
            </a:extLst>
          </p:cNvPr>
          <p:cNvGraphicFramePr/>
          <p:nvPr>
            <p:extLst>
              <p:ext uri="{D42A27DB-BD31-4B8C-83A1-F6EECF244321}">
                <p14:modId xmlns:p14="http://schemas.microsoft.com/office/powerpoint/2010/main" val="110808184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59249421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8.6</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6D784189-6DE8-0D5E-B7BE-1D5CEE27FA0B}"/>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6. Psychological Therapies </a:t>
            </a:r>
          </a:p>
        </p:txBody>
      </p:sp>
      <p:sp>
        <p:nvSpPr>
          <p:cNvPr id="4" name="TextBox 3">
            <a:extLst>
              <a:ext uri="{FF2B5EF4-FFF2-40B4-BE49-F238E27FC236}">
                <a16:creationId xmlns:a16="http://schemas.microsoft.com/office/drawing/2014/main" id="{62FA70ED-CBB2-5BFC-5D93-D1F2F9882565}"/>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578D837F-D618-FBA9-6BBD-FF8CC0435BF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4308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8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9146" y="1436455"/>
            <a:ext cx="8246527" cy="1548000"/>
            <a:chOff x="380078" y="1436456"/>
            <a:chExt cx="8246527" cy="1512887"/>
          </a:xfrm>
        </p:grpSpPr>
        <p:graphicFrame>
          <p:nvGraphicFramePr>
            <p:cNvPr id="15" name="Q26">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501401231"/>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1" name="table" descr="Number of respondents, Trust score, National average, lowest trust score, highest trust score shown for Q28 and Q2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630499977"/>
              </p:ext>
            </p:extLst>
          </p:nvPr>
        </p:nvGraphicFramePr>
        <p:xfrm>
          <a:off x="8548720" y="1767430"/>
          <a:ext cx="3399374" cy="1152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3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46469"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Tree>
    <p:extLst>
      <p:ext uri="{BB962C8B-B14F-4D97-AF65-F5344CB8AC3E}">
        <p14:creationId xmlns:p14="http://schemas.microsoft.com/office/powerpoint/2010/main" val="69392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1E433F86-C373-E69E-B5EE-FAC26D113709}"/>
              </a:ext>
            </a:extLst>
          </p:cNvPr>
          <p:cNvSpPr>
            <a:spLocks noGrp="1"/>
          </p:cNvSpPr>
          <p:nvPr>
            <p:ph type="title"/>
          </p:nvPr>
        </p:nvSpPr>
        <p:spPr>
          <a:xfrm>
            <a:off x="589416" y="2321004"/>
            <a:ext cx="8723396" cy="1107996"/>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8" name="Title 4" descr="&#10;">
            <a:extLst>
              <a:ext uri="{FF2B5EF4-FFF2-40B4-BE49-F238E27FC236}">
                <a16:creationId xmlns:a16="http://schemas.microsoft.com/office/drawing/2014/main" id="{D22AEC95-E30D-8C9B-4157-60851964125E}"/>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Community Mental Health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7" descr="A bar chart showing the range of section scores for all NHS trusts for Section 1 (Health and social care workers).">
            <a:extLst>
              <a:ext uri="{FF2B5EF4-FFF2-40B4-BE49-F238E27FC236}">
                <a16:creationId xmlns:a16="http://schemas.microsoft.com/office/drawing/2014/main" id="{EC17F370-CE30-4376-A71E-273CC8C85034}"/>
              </a:ext>
            </a:extLst>
          </p:cNvPr>
          <p:cNvGraphicFramePr/>
          <p:nvPr>
            <p:extLst>
              <p:ext uri="{D42A27DB-BD31-4B8C-83A1-F6EECF244321}">
                <p14:modId xmlns:p14="http://schemas.microsoft.com/office/powerpoint/2010/main" val="20834068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37458198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3538E616-306C-3627-AAE3-7F3D977BBCA7}"/>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7. Crisis Care Support </a:t>
            </a:r>
          </a:p>
        </p:txBody>
      </p:sp>
      <p:sp>
        <p:nvSpPr>
          <p:cNvPr id="4" name="TextBox 3">
            <a:extLst>
              <a:ext uri="{FF2B5EF4-FFF2-40B4-BE49-F238E27FC236}">
                <a16:creationId xmlns:a16="http://schemas.microsoft.com/office/drawing/2014/main" id="{18EE2338-C693-C72C-CBC0-FDD2AD33DEF6}"/>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2C1DA93E-388E-19A8-C0AF-1E996E4B4112}"/>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91889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Q31" descr="A chart showing how your Trust scored for Q33 compared with other trusts that took part; using the ‘expected range’ analysis technique. ">
            <a:extLst>
              <a:ext uri="{FF2B5EF4-FFF2-40B4-BE49-F238E27FC236}">
                <a16:creationId xmlns:a16="http://schemas.microsoft.com/office/drawing/2014/main" id="{8B0C2B1B-3A38-4373-88AC-6004B292FD5F}"/>
              </a:ext>
            </a:extLst>
          </p:cNvPr>
          <p:cNvGraphicFramePr/>
          <p:nvPr>
            <p:extLst>
              <p:ext uri="{D42A27DB-BD31-4B8C-83A1-F6EECF244321}">
                <p14:modId xmlns:p14="http://schemas.microsoft.com/office/powerpoint/2010/main" val="331927193"/>
              </p:ext>
            </p:extLst>
          </p:nvPr>
        </p:nvGraphicFramePr>
        <p:xfrm>
          <a:off x="140733" y="2360834"/>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2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70875778"/>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9" name="Rectangle 18">
            <a:extLst>
              <a:ext uri="{FF2B5EF4-FFF2-40B4-BE49-F238E27FC236}">
                <a16:creationId xmlns:a16="http://schemas.microsoft.com/office/drawing/2014/main" id="{E375D595-BFBD-4F4A-97EF-E8F78139FB72}"/>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0" name="table" descr="Number of respondents, Trust score, National average, lowest trust score, highest trust score shown for Q32, Q33 Q34 and Q35."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649286125"/>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13303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8" descr="A bar chart showing the range of section scores for all NHS trusts for Section 1 (Health and social care workers).">
            <a:extLst>
              <a:ext uri="{FF2B5EF4-FFF2-40B4-BE49-F238E27FC236}">
                <a16:creationId xmlns:a16="http://schemas.microsoft.com/office/drawing/2014/main" id="{DF93263D-A892-4AAC-A490-48554227A160}"/>
              </a:ext>
            </a:extLst>
          </p:cNvPr>
          <p:cNvGraphicFramePr/>
          <p:nvPr>
            <p:extLst>
              <p:ext uri="{D42A27DB-BD31-4B8C-83A1-F6EECF244321}">
                <p14:modId xmlns:p14="http://schemas.microsoft.com/office/powerpoint/2010/main" val="23826847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35472716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6.5</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D863F12-AB91-AC27-41C1-E3C2432DD0AA}"/>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8. Crisis Care Access </a:t>
            </a:r>
          </a:p>
        </p:txBody>
      </p:sp>
      <p:sp>
        <p:nvSpPr>
          <p:cNvPr id="4" name="TextBox 3">
            <a:extLst>
              <a:ext uri="{FF2B5EF4-FFF2-40B4-BE49-F238E27FC236}">
                <a16:creationId xmlns:a16="http://schemas.microsoft.com/office/drawing/2014/main" id="{94705E1F-052E-10BF-CE5F-6E8EBD77E6A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24493A9-08FA-30A3-7D70-8EE0C1444064}"/>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22289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0" descr="A chart showing how your Trust scored for Q33 compared with other trusts that took part; using the ‘expected range’ analysis technique. ">
            <a:extLst>
              <a:ext uri="{FF2B5EF4-FFF2-40B4-BE49-F238E27FC236}">
                <a16:creationId xmlns:a16="http://schemas.microsoft.com/office/drawing/2014/main" id="{1E350A08-35E9-64B1-E0BC-69EF22E91121}"/>
              </a:ext>
            </a:extLst>
          </p:cNvPr>
          <p:cNvGraphicFramePr/>
          <p:nvPr>
            <p:extLst>
              <p:ext uri="{D42A27DB-BD31-4B8C-83A1-F6EECF244321}">
                <p14:modId xmlns:p14="http://schemas.microsoft.com/office/powerpoint/2010/main" val="2516264356"/>
              </p:ext>
            </p:extLst>
          </p:nvPr>
        </p:nvGraphicFramePr>
        <p:xfrm>
          <a:off x="140733" y="2360834"/>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r>
              <a:rPr lang="en-GB" sz="2800" b="1" dirty="0">
                <a:solidFill>
                  <a:srgbClr val="6D276A"/>
                </a:solidFill>
                <a:latin typeface="Arial" panose="020B0604020202020204" pitchFamily="34" charset="0"/>
                <a:cs typeface="Arial" panose="020B0604020202020204" pitchFamily="34" charset="0"/>
              </a:rPr>
              <a:t>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AA373437-2041-CFB1-B005-C5D0DAC05AB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4B97A1E-50AC-10E0-1F3E-0912B1579FC3}"/>
              </a:ext>
            </a:extLst>
          </p:cNvPr>
          <p:cNvGrpSpPr/>
          <p:nvPr/>
        </p:nvGrpSpPr>
        <p:grpSpPr>
          <a:xfrm>
            <a:off x="140735" y="1436455"/>
            <a:ext cx="8246527" cy="1548000"/>
            <a:chOff x="380078" y="1436456"/>
            <a:chExt cx="8246527" cy="1512887"/>
          </a:xfrm>
        </p:grpSpPr>
        <p:graphicFrame>
          <p:nvGraphicFramePr>
            <p:cNvPr id="5" name="Q27">
              <a:extLst>
                <a:ext uri="{FF2B5EF4-FFF2-40B4-BE49-F238E27FC236}">
                  <a16:creationId xmlns:a16="http://schemas.microsoft.com/office/drawing/2014/main" id="{BA2B238B-1CE1-045A-554C-3416524DDF91}"/>
                </a:ext>
              </a:extLst>
            </p:cNvPr>
            <p:cNvGraphicFramePr/>
            <p:nvPr>
              <p:extLst>
                <p:ext uri="{D42A27DB-BD31-4B8C-83A1-F6EECF244321}">
                  <p14:modId xmlns:p14="http://schemas.microsoft.com/office/powerpoint/2010/main" val="2941101241"/>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90B7FC57-9836-807E-45C6-F73087F7CB6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EC86A573-788E-1504-0D9D-152199510727}"/>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CD5E1539-DEA3-958C-CD60-7C9F9CB284DE}"/>
              </a:ext>
            </a:extLst>
          </p:cNvPr>
          <p:cNvGraphicFramePr>
            <a:graphicFrameLocks noGrp="1"/>
          </p:cNvGraphicFramePr>
          <p:nvPr>
            <p:extLst>
              <p:ext uri="{D42A27DB-BD31-4B8C-83A1-F6EECF244321}">
                <p14:modId xmlns:p14="http://schemas.microsoft.com/office/powerpoint/2010/main" val="1687733698"/>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344173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9" descr="A bar chart showing the range of section scores for all NHS trusts for Section 1 (Health and social care workers).">
            <a:extLst>
              <a:ext uri="{FF2B5EF4-FFF2-40B4-BE49-F238E27FC236}">
                <a16:creationId xmlns:a16="http://schemas.microsoft.com/office/drawing/2014/main" id="{E3A41BE6-0CA2-452B-8D8E-1D36E9B8FBBB}"/>
              </a:ext>
            </a:extLst>
          </p:cNvPr>
          <p:cNvGraphicFramePr/>
          <p:nvPr>
            <p:extLst>
              <p:ext uri="{D42A27DB-BD31-4B8C-83A1-F6EECF244321}">
                <p14:modId xmlns:p14="http://schemas.microsoft.com/office/powerpoint/2010/main" val="229277424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46632249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3.5</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1A0AD7A-E686-2E9E-FD31-E68DC8B6F60F}"/>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9. </a:t>
            </a:r>
            <a:r>
              <a:rPr kumimoji="0" lang="en-GB" sz="2800" b="1" i="0" u="none" strike="noStrike" kern="1200" cap="none" spc="0" normalizeH="0" baseline="0" noProof="0" dirty="0">
                <a:ln>
                  <a:noFill/>
                </a:ln>
                <a:solidFill>
                  <a:srgbClr val="6D276A"/>
                </a:solidFill>
                <a:effectLst/>
                <a:uLnTx/>
                <a:uFillTx/>
                <a:latin typeface="Arial"/>
                <a:ea typeface="+mj-ea"/>
                <a:cs typeface="+mj-cs"/>
              </a:rPr>
              <a:t>Support with other areas of life</a:t>
            </a:r>
            <a:endParaRPr lang="en-GB" dirty="0"/>
          </a:p>
        </p:txBody>
      </p:sp>
      <p:sp>
        <p:nvSpPr>
          <p:cNvPr id="4" name="TextBox 3">
            <a:extLst>
              <a:ext uri="{FF2B5EF4-FFF2-40B4-BE49-F238E27FC236}">
                <a16:creationId xmlns:a16="http://schemas.microsoft.com/office/drawing/2014/main" id="{360C8251-78A5-4A33-2B34-900B1371AB92}"/>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DD0F7A1-BDED-7ACE-E88A-DA1377367AA3}"/>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1756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3_2" descr="A chart showing how your Trust scored for Q26 compared with other trusts that took part; using the ‘expected range’ analysis technique. ">
            <a:extLst>
              <a:ext uri="{FF2B5EF4-FFF2-40B4-BE49-F238E27FC236}">
                <a16:creationId xmlns:a16="http://schemas.microsoft.com/office/drawing/2014/main" id="{A8D6B671-8F64-0C01-930F-7B74A8A4373A}"/>
              </a:ext>
            </a:extLst>
          </p:cNvPr>
          <p:cNvGraphicFramePr/>
          <p:nvPr>
            <p:extLst>
              <p:ext uri="{D42A27DB-BD31-4B8C-83A1-F6EECF244321}">
                <p14:modId xmlns:p14="http://schemas.microsoft.com/office/powerpoint/2010/main" val="4003206288"/>
              </p:ext>
            </p:extLst>
          </p:nvPr>
        </p:nvGraphicFramePr>
        <p:xfrm>
          <a:off x="128461" y="3073432"/>
          <a:ext cx="8246527" cy="8594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Q33_4">
            <a:extLst>
              <a:ext uri="{FF2B5EF4-FFF2-40B4-BE49-F238E27FC236}">
                <a16:creationId xmlns:a16="http://schemas.microsoft.com/office/drawing/2014/main" id="{073FC890-ED7A-3031-D3E8-6683F2ADDC98}"/>
              </a:ext>
            </a:extLst>
          </p:cNvPr>
          <p:cNvGraphicFramePr/>
          <p:nvPr>
            <p:extLst>
              <p:ext uri="{D42A27DB-BD31-4B8C-83A1-F6EECF244321}">
                <p14:modId xmlns:p14="http://schemas.microsoft.com/office/powerpoint/2010/main" val="3850133255"/>
              </p:ext>
            </p:extLst>
          </p:nvPr>
        </p:nvGraphicFramePr>
        <p:xfrm>
          <a:off x="148460" y="4829912"/>
          <a:ext cx="8246527" cy="91255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Q33_3" descr="A chart showing how your Trust scored for Q26 compared with other trusts that took part; using the ‘expected range’ analysis technique. ">
            <a:extLst>
              <a:ext uri="{FF2B5EF4-FFF2-40B4-BE49-F238E27FC236}">
                <a16:creationId xmlns:a16="http://schemas.microsoft.com/office/drawing/2014/main" id="{A99DDBBF-7EE3-D8D8-E73C-A6B1BED4C4C7}"/>
              </a:ext>
            </a:extLst>
          </p:cNvPr>
          <p:cNvGraphicFramePr/>
          <p:nvPr>
            <p:extLst>
              <p:ext uri="{D42A27DB-BD31-4B8C-83A1-F6EECF244321}">
                <p14:modId xmlns:p14="http://schemas.microsoft.com/office/powerpoint/2010/main" val="1926722706"/>
              </p:ext>
            </p:extLst>
          </p:nvPr>
        </p:nvGraphicFramePr>
        <p:xfrm>
          <a:off x="128460" y="3932923"/>
          <a:ext cx="8246527" cy="896989"/>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72777"/>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6" name="Q33_1">
            <a:extLst>
              <a:ext uri="{FF2B5EF4-FFF2-40B4-BE49-F238E27FC236}">
                <a16:creationId xmlns:a16="http://schemas.microsoft.com/office/drawing/2014/main" id="{1FEB6F67-403A-596D-B3E3-FEEB60B5A98B}"/>
              </a:ext>
            </a:extLst>
          </p:cNvPr>
          <p:cNvGraphicFramePr/>
          <p:nvPr>
            <p:extLst>
              <p:ext uri="{D42A27DB-BD31-4B8C-83A1-F6EECF244321}">
                <p14:modId xmlns:p14="http://schemas.microsoft.com/office/powerpoint/2010/main" val="2695759890"/>
              </p:ext>
            </p:extLst>
          </p:nvPr>
        </p:nvGraphicFramePr>
        <p:xfrm>
          <a:off x="128461" y="150025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5" name="Title 6">
            <a:extLst>
              <a:ext uri="{FF2B5EF4-FFF2-40B4-BE49-F238E27FC236}">
                <a16:creationId xmlns:a16="http://schemas.microsoft.com/office/drawing/2014/main" id="{7156DF23-7D52-F648-C199-02892D9D992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8" name="Rectangle 7">
            <a:extLst>
              <a:ext uri="{FF2B5EF4-FFF2-40B4-BE49-F238E27FC236}">
                <a16:creationId xmlns:a16="http://schemas.microsoft.com/office/drawing/2014/main" id="{FE94B693-F92F-3B2F-D5F9-453910E875E7}"/>
              </a:ext>
            </a:extLst>
          </p:cNvPr>
          <p:cNvSpPr/>
          <p:nvPr/>
        </p:nvSpPr>
        <p:spPr>
          <a:xfrm>
            <a:off x="6433906" y="1923630"/>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14566416-60E9-DC78-D315-E1B57170A4B6}"/>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0" name="table" descr="Number of respondents, Trust score, National average, lowest trust score, highest trust score shown for Q22, Q23 and Q26." title="Summary of scores">
            <a:extLst>
              <a:ext uri="{FF2B5EF4-FFF2-40B4-BE49-F238E27FC236}">
                <a16:creationId xmlns:a16="http://schemas.microsoft.com/office/drawing/2014/main" id="{774AC64C-23A3-6EAD-A148-8590D4B7062C}"/>
              </a:ext>
            </a:extLst>
          </p:cNvPr>
          <p:cNvGraphicFramePr>
            <a:graphicFrameLocks noGrp="1"/>
          </p:cNvGraphicFramePr>
          <p:nvPr>
            <p:extLst>
              <p:ext uri="{D42A27DB-BD31-4B8C-83A1-F6EECF244321}">
                <p14:modId xmlns:p14="http://schemas.microsoft.com/office/powerpoint/2010/main" val="3465000087"/>
              </p:ext>
            </p:extLst>
          </p:nvPr>
        </p:nvGraphicFramePr>
        <p:xfrm>
          <a:off x="8542583" y="1767430"/>
          <a:ext cx="3405510" cy="422325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5899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27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3940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2530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48909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
        <p:nvSpPr>
          <p:cNvPr id="3" name="Rectangle 2">
            <a:extLst>
              <a:ext uri="{FF2B5EF4-FFF2-40B4-BE49-F238E27FC236}">
                <a16:creationId xmlns:a16="http://schemas.microsoft.com/office/drawing/2014/main" id="{7BB05F1C-8EB5-4F6F-BF10-CDAE0188E3CB}"/>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74411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2">
            <a:extLst>
              <a:ext uri="{FF2B5EF4-FFF2-40B4-BE49-F238E27FC236}">
                <a16:creationId xmlns:a16="http://schemas.microsoft.com/office/drawing/2014/main" id="{63FD3186-3614-72E7-8B2F-321EB2B17791}"/>
              </a:ext>
            </a:extLst>
          </p:cNvPr>
          <p:cNvGraphicFramePr/>
          <p:nvPr>
            <p:extLst>
              <p:ext uri="{D42A27DB-BD31-4B8C-83A1-F6EECF244321}">
                <p14:modId xmlns:p14="http://schemas.microsoft.com/office/powerpoint/2010/main" val="1264906880"/>
              </p:ext>
            </p:extLst>
          </p:nvPr>
        </p:nvGraphicFramePr>
        <p:xfrm>
          <a:off x="128461" y="150025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4498" y="55485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3" name="Q34">
            <a:extLst>
              <a:ext uri="{FF2B5EF4-FFF2-40B4-BE49-F238E27FC236}">
                <a16:creationId xmlns:a16="http://schemas.microsoft.com/office/drawing/2014/main" id="{7B2F8C84-FB1B-7805-1F1A-2E503711EABD}"/>
              </a:ext>
            </a:extLst>
          </p:cNvPr>
          <p:cNvGraphicFramePr/>
          <p:nvPr>
            <p:extLst>
              <p:ext uri="{D42A27DB-BD31-4B8C-83A1-F6EECF244321}">
                <p14:modId xmlns:p14="http://schemas.microsoft.com/office/powerpoint/2010/main" val="2467009454"/>
              </p:ext>
            </p:extLst>
          </p:nvPr>
        </p:nvGraphicFramePr>
        <p:xfrm>
          <a:off x="128461" y="3048251"/>
          <a:ext cx="8246527" cy="953063"/>
        </p:xfrm>
        <a:graphic>
          <a:graphicData uri="http://schemas.openxmlformats.org/drawingml/2006/chart">
            <c:chart xmlns:c="http://schemas.openxmlformats.org/drawingml/2006/chart" xmlns:r="http://schemas.openxmlformats.org/officeDocument/2006/relationships" r:id="rId4"/>
          </a:graphicData>
        </a:graphic>
      </p:graphicFrame>
      <p:sp>
        <p:nvSpPr>
          <p:cNvPr id="12" name="Title 6">
            <a:extLst>
              <a:ext uri="{FF2B5EF4-FFF2-40B4-BE49-F238E27FC236}">
                <a16:creationId xmlns:a16="http://schemas.microsoft.com/office/drawing/2014/main" id="{E68D79E7-9978-A0B3-C76E-262D000C80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0F9573D6-D1CB-4FBF-AA9A-CA750B17138F}"/>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D7F09D39-61C8-A063-B371-89535233C535}"/>
              </a:ext>
            </a:extLst>
          </p:cNvPr>
          <p:cNvSpPr/>
          <p:nvPr/>
        </p:nvSpPr>
        <p:spPr>
          <a:xfrm>
            <a:off x="10431780" y="1555169"/>
            <a:ext cx="141001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5" name="table" descr="Number of respondents, Trust score, National average, lowest trust score, highest trust score shown for Q32, Q33 Q34 and Q35." title="Summary of scores">
            <a:extLst>
              <a:ext uri="{FF2B5EF4-FFF2-40B4-BE49-F238E27FC236}">
                <a16:creationId xmlns:a16="http://schemas.microsoft.com/office/drawing/2014/main" id="{7D252000-BAD8-1FA1-B7E2-6ED50BE7773E}"/>
              </a:ext>
            </a:extLst>
          </p:cNvPr>
          <p:cNvGraphicFramePr>
            <a:graphicFrameLocks noGrp="1"/>
          </p:cNvGraphicFramePr>
          <p:nvPr>
            <p:extLst>
              <p:ext uri="{D42A27DB-BD31-4B8C-83A1-F6EECF244321}">
                <p14:modId xmlns:p14="http://schemas.microsoft.com/office/powerpoint/2010/main" val="375183154"/>
              </p:ext>
            </p:extLst>
          </p:nvPr>
        </p:nvGraphicFramePr>
        <p:xfrm>
          <a:off x="8497598" y="1819951"/>
          <a:ext cx="3344200" cy="2489012"/>
        </p:xfrm>
        <a:graphic>
          <a:graphicData uri="http://schemas.openxmlformats.org/drawingml/2006/table">
            <a:tbl>
              <a:tblPr firstRow="1" bandRow="1">
                <a:tableStyleId>{5940675A-B579-460E-94D1-54222C63F5DA}</a:tableStyleId>
              </a:tblPr>
              <a:tblGrid>
                <a:gridCol w="75520">
                  <a:extLst>
                    <a:ext uri="{9D8B030D-6E8A-4147-A177-3AD203B41FA5}">
                      <a16:colId xmlns:a16="http://schemas.microsoft.com/office/drawing/2014/main" val="3601460425"/>
                    </a:ext>
                  </a:extLst>
                </a:gridCol>
                <a:gridCol w="712756">
                  <a:extLst>
                    <a:ext uri="{9D8B030D-6E8A-4147-A177-3AD203B41FA5}">
                      <a16:colId xmlns:a16="http://schemas.microsoft.com/office/drawing/2014/main" val="4049772561"/>
                    </a:ext>
                  </a:extLst>
                </a:gridCol>
                <a:gridCol w="709449">
                  <a:extLst>
                    <a:ext uri="{9D8B030D-6E8A-4147-A177-3AD203B41FA5}">
                      <a16:colId xmlns:a16="http://schemas.microsoft.com/office/drawing/2014/main" val="761297345"/>
                    </a:ext>
                  </a:extLst>
                </a:gridCol>
                <a:gridCol w="425669">
                  <a:extLst>
                    <a:ext uri="{9D8B030D-6E8A-4147-A177-3AD203B41FA5}">
                      <a16:colId xmlns:a16="http://schemas.microsoft.com/office/drawing/2014/main" val="2986169346"/>
                    </a:ext>
                  </a:extLst>
                </a:gridCol>
                <a:gridCol w="490640">
                  <a:extLst>
                    <a:ext uri="{9D8B030D-6E8A-4147-A177-3AD203B41FA5}">
                      <a16:colId xmlns:a16="http://schemas.microsoft.com/office/drawing/2014/main" val="2645485451"/>
                    </a:ext>
                  </a:extLst>
                </a:gridCol>
                <a:gridCol w="471056">
                  <a:extLst>
                    <a:ext uri="{9D8B030D-6E8A-4147-A177-3AD203B41FA5}">
                      <a16:colId xmlns:a16="http://schemas.microsoft.com/office/drawing/2014/main" val="457178370"/>
                    </a:ext>
                  </a:extLst>
                </a:gridCol>
                <a:gridCol w="459110">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650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7886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0"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296896874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20044038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4.8</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F18EA536-389A-E37D-D02B-4ABEF5C4295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10. Support in accessing care </a:t>
            </a:r>
            <a:endParaRPr lang="en-GB" dirty="0"/>
          </a:p>
        </p:txBody>
      </p:sp>
      <p:sp>
        <p:nvSpPr>
          <p:cNvPr id="4" name="TextBox 3">
            <a:extLst>
              <a:ext uri="{FF2B5EF4-FFF2-40B4-BE49-F238E27FC236}">
                <a16:creationId xmlns:a16="http://schemas.microsoft.com/office/drawing/2014/main" id="{4F3C1DD0-B60A-A6F3-3BCD-B29DB5AF541B}"/>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153DF94-54B1-8608-7DC0-138D0145D3EB}"/>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92159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8" descr="A chart showing how your Trust scored for Q33 compared with other trusts that took part; using the ‘expected range’ analysis technique. ">
            <a:extLst>
              <a:ext uri="{FF2B5EF4-FFF2-40B4-BE49-F238E27FC236}">
                <a16:creationId xmlns:a16="http://schemas.microsoft.com/office/drawing/2014/main" id="{B4F303F7-77CF-F3F5-A32A-E334622D4E28}"/>
              </a:ext>
            </a:extLst>
          </p:cNvPr>
          <p:cNvGraphicFramePr/>
          <p:nvPr>
            <p:extLst>
              <p:ext uri="{D42A27DB-BD31-4B8C-83A1-F6EECF244321}">
                <p14:modId xmlns:p14="http://schemas.microsoft.com/office/powerpoint/2010/main" val="1729669090"/>
              </p:ext>
            </p:extLst>
          </p:nvPr>
        </p:nvGraphicFramePr>
        <p:xfrm>
          <a:off x="140734" y="2567588"/>
          <a:ext cx="8246527" cy="1356432"/>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 </a:t>
            </a:r>
            <a:r>
              <a:rPr lang="en-GB" sz="2800" b="1" dirty="0">
                <a:solidFill>
                  <a:srgbClr val="6D276A"/>
                </a:solidFill>
                <a:latin typeface="Arial" panose="020B0604020202020204" pitchFamily="34" charset="0"/>
                <a:cs typeface="Arial" panose="020B0604020202020204" pitchFamily="34" charset="0"/>
              </a:rPr>
              <a:t>(continued)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3C7531B4-47E6-86A3-908A-BA7F3284CF5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D53A79D-FB4F-1B82-0EAB-F3503903BB6F}"/>
              </a:ext>
            </a:extLst>
          </p:cNvPr>
          <p:cNvGrpSpPr/>
          <p:nvPr/>
        </p:nvGrpSpPr>
        <p:grpSpPr>
          <a:xfrm>
            <a:off x="140735" y="1436455"/>
            <a:ext cx="8246527" cy="1548000"/>
            <a:chOff x="380078" y="1436456"/>
            <a:chExt cx="8246527" cy="1512887"/>
          </a:xfrm>
        </p:grpSpPr>
        <p:graphicFrame>
          <p:nvGraphicFramePr>
            <p:cNvPr id="5" name="Q35">
              <a:extLst>
                <a:ext uri="{FF2B5EF4-FFF2-40B4-BE49-F238E27FC236}">
                  <a16:creationId xmlns:a16="http://schemas.microsoft.com/office/drawing/2014/main" id="{AB05D894-7E21-E040-68B6-54FA5A995A5B}"/>
                </a:ext>
              </a:extLst>
            </p:cNvPr>
            <p:cNvGraphicFramePr/>
            <p:nvPr>
              <p:extLst>
                <p:ext uri="{D42A27DB-BD31-4B8C-83A1-F6EECF244321}">
                  <p14:modId xmlns:p14="http://schemas.microsoft.com/office/powerpoint/2010/main" val="2312563393"/>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FE7067F3-21D6-B9D7-D72D-4061FEF40C0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6F3A8FA8-6285-6038-7863-8829FE8C9515}"/>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182171B3-2250-7044-FAC9-909504F6230A}"/>
              </a:ext>
            </a:extLst>
          </p:cNvPr>
          <p:cNvGraphicFramePr>
            <a:graphicFrameLocks noGrp="1"/>
          </p:cNvGraphicFramePr>
          <p:nvPr>
            <p:extLst>
              <p:ext uri="{D42A27DB-BD31-4B8C-83A1-F6EECF244321}">
                <p14:modId xmlns:p14="http://schemas.microsoft.com/office/powerpoint/2010/main" val="90648698"/>
              </p:ext>
            </p:extLst>
          </p:nvPr>
        </p:nvGraphicFramePr>
        <p:xfrm>
          <a:off x="8585541" y="1767430"/>
          <a:ext cx="3380962" cy="243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9872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1" descr="A bar chart showing the range of section scores for all NHS trusts for Section 1 (Health and social care workers).">
            <a:extLst>
              <a:ext uri="{FF2B5EF4-FFF2-40B4-BE49-F238E27FC236}">
                <a16:creationId xmlns:a16="http://schemas.microsoft.com/office/drawing/2014/main" id="{3ECD1324-4A8A-48B7-BBA5-CE02E1EFEFE0}"/>
              </a:ext>
            </a:extLst>
          </p:cNvPr>
          <p:cNvGraphicFramePr/>
          <p:nvPr>
            <p:extLst>
              <p:ext uri="{D42A27DB-BD31-4B8C-83A1-F6EECF244321}">
                <p14:modId xmlns:p14="http://schemas.microsoft.com/office/powerpoint/2010/main" val="328777228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55200320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7.8</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EF006DC7-D6F0-5FE1-BB6C-9B1012B531A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11. Respect, dignity and compassion </a:t>
            </a:r>
            <a:endParaRPr lang="en-GB" dirty="0"/>
          </a:p>
        </p:txBody>
      </p:sp>
      <p:sp>
        <p:nvSpPr>
          <p:cNvPr id="4" name="TextBox 3">
            <a:extLst>
              <a:ext uri="{FF2B5EF4-FFF2-40B4-BE49-F238E27FC236}">
                <a16:creationId xmlns:a16="http://schemas.microsoft.com/office/drawing/2014/main" id="{FC330F7C-3C5E-661B-E981-B2994FC2FAF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A51C7BDA-ECF1-E167-2CB3-0738D562DF6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381705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a:xfrm>
            <a:off x="515938" y="595376"/>
            <a:ext cx="11417697" cy="654856"/>
          </a:xfrm>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5938" y="1175657"/>
            <a:ext cx="11268000" cy="5317218"/>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t>
            </a:r>
            <a:r>
              <a:rPr lang="en-US" sz="1200" dirty="0">
                <a:latin typeface="Arial" panose="020B0604020202020204" pitchFamily="34" charset="0"/>
                <a:cs typeface="Arial" panose="020B0604020202020204" pitchFamily="34" charset="0"/>
              </a:rPr>
              <a:t>Community Mental Health Survey</a:t>
            </a:r>
            <a:r>
              <a:rPr lang="en-GB" sz="1200" dirty="0">
                <a:latin typeface="Arial" panose="020B0604020202020204" pitchFamily="34" charset="0"/>
                <a:cs typeface="Arial" panose="020B0604020202020204" pitchFamily="34" charset="0"/>
              </a:rPr>
              <a:t> has been conducted almost every year since 2004. CQC use the results from the survey in its </a:t>
            </a:r>
            <a:r>
              <a:rPr lang="en-US" sz="1200" dirty="0">
                <a:latin typeface="Arial" panose="020B0604020202020204" pitchFamily="34" charset="0"/>
                <a:cs typeface="Arial" panose="020B0604020202020204" pitchFamily="34" charset="0"/>
              </a:rPr>
              <a:t>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76,581 community mental health service users were invited to participate in the survey across 53 NHS trusts. </a:t>
            </a:r>
          </a:p>
          <a:p>
            <a:pPr>
              <a:spcBef>
                <a:spcPts val="600"/>
              </a:spcBef>
              <a:spcAft>
                <a:spcPts val="600"/>
              </a:spcAft>
            </a:pPr>
            <a:r>
              <a:rPr lang="en-US" sz="1200" dirty="0">
                <a:effectLst/>
                <a:latin typeface="Arial" panose="020B0604020202020204" pitchFamily="34" charset="0"/>
                <a:cs typeface="Arial" panose="020B0604020202020204" pitchFamily="34" charset="0"/>
              </a:rPr>
              <a:t>Completed responses were received from 1,034 </a:t>
            </a:r>
            <a:r>
              <a:rPr lang="en-US" sz="1200" dirty="0">
                <a:latin typeface="Arial" panose="020B0604020202020204" pitchFamily="34" charset="0"/>
                <a:cs typeface="Arial" panose="020B0604020202020204" pitchFamily="34" charset="0"/>
              </a:rPr>
              <a:t>Child and Adolescent Mental Health service users, an adjusted* response rate 17%, 10,754 Adult Mental Health Service users, response rate 19% and 2,640 Older People’s Mental Health Service users, response rate 23%.</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2024 and 31 May 2024. </a:t>
            </a:r>
          </a:p>
          <a:p>
            <a:pPr>
              <a:spcBef>
                <a:spcPts val="600"/>
              </a:spcBef>
              <a:spcAft>
                <a:spcPts val="600"/>
              </a:spcAft>
            </a:pPr>
            <a:r>
              <a:rPr lang="en-US" sz="1200" dirty="0">
                <a:latin typeface="Arial" panose="020B0604020202020204" pitchFamily="34" charset="0"/>
                <a:cs typeface="Arial" panose="020B0604020202020204" pitchFamily="34" charset="0"/>
              </a:rPr>
              <a:t>For more information on the sampling criteria for the survey, please refer to the sampling instructions detailed in the ‘Further information’ section. Fieldwork for the survey (the time during which questionnaires were sent out and returned) took place between August and December 2024.</a:t>
            </a:r>
          </a:p>
          <a:p>
            <a:pPr>
              <a:spcBef>
                <a:spcPts val="600"/>
              </a:spcBef>
              <a:spcAft>
                <a:spcPts val="600"/>
              </a:spcAft>
            </a:pPr>
            <a:r>
              <a:rPr lang="en-GB" sz="1600" b="1" dirty="0">
                <a:latin typeface="Arial" panose="020B0604020202020204" pitchFamily="34" charset="0"/>
                <a:cs typeface="Arial" panose="020B0604020202020204" pitchFamily="34" charset="0"/>
              </a:rPr>
              <a:t>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The 2024 Community Mental Health Survey includes an additional sampling variable which is used for reporting. Trusts were requested to share data on the type of service a service user was primarily accessing during the sample period. This new variable has three categories, mapped to the three Assessment Service Groups: Child and Adolescent Mental Health Services (CAMHS), Adult Mental Health Services (AMHS), and Older People’s Mental Health Services (OPMHS). </a:t>
            </a:r>
          </a:p>
          <a:p>
            <a:pPr>
              <a:spcBef>
                <a:spcPts val="600"/>
              </a:spcBef>
              <a:spcAft>
                <a:spcPts val="600"/>
              </a:spcAft>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pPr>
            <a:endParaRPr lang="en-GB" sz="1100" dirty="0">
              <a:latin typeface="Arial" panose="020B0604020202020204" pitchFamily="34" charset="0"/>
              <a:cs typeface="Arial" panose="020B0604020202020204" pitchFamily="34" charset="0"/>
            </a:endParaRPr>
          </a:p>
          <a:p>
            <a:pPr>
              <a:spcBef>
                <a:spcPts val="600"/>
              </a:spcBef>
              <a:spcAft>
                <a:spcPts val="600"/>
              </a:spcAft>
            </a:pPr>
            <a:r>
              <a:rPr lang="en-GB" sz="1100" dirty="0">
                <a:latin typeface="Arial" panose="020B0604020202020204" pitchFamily="34" charset="0"/>
                <a:cs typeface="Arial" panose="020B0604020202020204" pitchFamily="34" charset="0"/>
              </a:rPr>
              <a:t>*The adjusted base is calculated by subtracting the number of questionnaires returned as undeliverable, or if someone had died, from the total number of questionnaires sent out. The adjusted response rate is then calculated by dividing the number of returned useable questionnaires by the adjusted base.</a:t>
            </a:r>
            <a:endParaRPr lang="en-GB" sz="1600" b="1"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3F090908-C070-436B-AA92-B7A621A40F0A}"/>
              </a:ext>
            </a:extLst>
          </p:cNvPr>
          <p:cNvGraphicFramePr/>
          <p:nvPr>
            <p:extLst>
              <p:ext uri="{D42A27DB-BD31-4B8C-83A1-F6EECF244321}">
                <p14:modId xmlns:p14="http://schemas.microsoft.com/office/powerpoint/2010/main" val="683665384"/>
              </p:ext>
            </p:extLst>
          </p:nvPr>
        </p:nvGraphicFramePr>
        <p:xfrm>
          <a:off x="116188" y="2360835"/>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8385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 (continued)</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6188" y="1436456"/>
            <a:ext cx="8246527" cy="1512887"/>
            <a:chOff x="380078" y="1436456"/>
            <a:chExt cx="8246527" cy="1512887"/>
          </a:xfrm>
        </p:grpSpPr>
        <p:graphicFrame>
          <p:nvGraphicFramePr>
            <p:cNvPr id="15" name="Q1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276079751"/>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D5B5D86B-A273-EB89-E79F-CC1E7737BF9C}"/>
              </a:ext>
            </a:extLst>
          </p:cNvPr>
          <p:cNvGraphicFramePr>
            <a:graphicFrameLocks noGrp="1"/>
          </p:cNvGraphicFramePr>
          <p:nvPr>
            <p:extLst>
              <p:ext uri="{D42A27DB-BD31-4B8C-83A1-F6EECF244321}">
                <p14:modId xmlns:p14="http://schemas.microsoft.com/office/powerpoint/2010/main" val="3430446199"/>
              </p:ext>
            </p:extLst>
          </p:nvPr>
        </p:nvGraphicFramePr>
        <p:xfrm>
          <a:off x="8548720" y="1789732"/>
          <a:ext cx="3399374" cy="23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224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407749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41</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2"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69597662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49411497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6.8</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2C02A08-CAF0-CB57-DA95-0FC85E23A9C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12. Overall experience</a:t>
            </a:r>
            <a:endParaRPr lang="en-GB" dirty="0"/>
          </a:p>
        </p:txBody>
      </p:sp>
      <p:sp>
        <p:nvSpPr>
          <p:cNvPr id="4" name="TextBox 3">
            <a:extLst>
              <a:ext uri="{FF2B5EF4-FFF2-40B4-BE49-F238E27FC236}">
                <a16:creationId xmlns:a16="http://schemas.microsoft.com/office/drawing/2014/main" id="{D41BAEA0-6402-10EB-8CA2-3A961522F62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FCF7126-0378-8153-6204-428B01B4FBC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1548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1262" y="602302"/>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r>
              <a:rPr lang="en-GB" sz="2800" b="1" dirty="0">
                <a:solidFill>
                  <a:srgbClr val="6D276A"/>
                </a:solidFill>
                <a:latin typeface="Arial" panose="020B0604020202020204" pitchFamily="34" charset="0"/>
                <a:cs typeface="Arial" panose="020B0604020202020204" pitchFamily="34" charset="0"/>
              </a:rPr>
              <a: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250208" y="1611366"/>
            <a:ext cx="8274383" cy="1548000"/>
            <a:chOff x="533494" y="1459901"/>
            <a:chExt cx="8246527" cy="1548000"/>
          </a:xfrm>
        </p:grpSpPr>
        <p:graphicFrame>
          <p:nvGraphicFramePr>
            <p:cNvPr id="15" name="Q3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509725689"/>
                </p:ext>
              </p:extLst>
            </p:nvPr>
          </p:nvGraphicFramePr>
          <p:xfrm>
            <a:off x="533494" y="145990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845755" y="186674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42</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139649806"/>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224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41586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43</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3"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6024331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427672086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3.0</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C319B84-94FA-F379-114D-29981B3F0AD5}"/>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13. Feedback </a:t>
            </a:r>
            <a:endParaRPr lang="en-GB" dirty="0"/>
          </a:p>
        </p:txBody>
      </p:sp>
      <p:sp>
        <p:nvSpPr>
          <p:cNvPr id="4" name="TextBox 3">
            <a:extLst>
              <a:ext uri="{FF2B5EF4-FFF2-40B4-BE49-F238E27FC236}">
                <a16:creationId xmlns:a16="http://schemas.microsoft.com/office/drawing/2014/main" id="{0541DA95-8BBF-A695-C7FB-6A2CB5F94A8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9B43B39-28C2-C715-DC3E-2CD844BC8D2A}"/>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76427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9550" y="55379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981877186"/>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44</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800122074"/>
              </p:ext>
            </p:extLst>
          </p:nvPr>
        </p:nvGraphicFramePr>
        <p:xfrm>
          <a:off x="8579405" y="1890169"/>
          <a:ext cx="3374826" cy="156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278275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628768" y="1760539"/>
            <a:ext cx="10163161"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45</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0712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BFAB3-B200-FFC9-E459-2E4F9C5D2FB0}"/>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D0FC0E6D-CBD0-4A47-756A-83DC8EA3209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46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E4E51A9B-CF60-0F04-AFD9-632139713A4C}"/>
              </a:ext>
            </a:extLst>
          </p:cNvPr>
          <p:cNvSpPr txBox="1">
            <a:spLocks/>
          </p:cNvSpPr>
          <p:nvPr/>
        </p:nvSpPr>
        <p:spPr>
          <a:xfrm>
            <a:off x="141514" y="818267"/>
            <a:ext cx="11217474" cy="995184"/>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RVN Avon and Wiltshire Mental Health Partnership NHS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data for Older People’s Mental </a:t>
            </a:r>
            <a:r>
              <a:rPr lang="en-GB" sz="1400" kern="100" dirty="0">
                <a:latin typeface="Arial" panose="020B0604020202020204" pitchFamily="34" charset="0"/>
                <a:ea typeface="Aptos" panose="020B0004020202020204" pitchFamily="34" charset="0"/>
                <a:cs typeface="Arial" panose="020B0604020202020204" pitchFamily="34" charset="0"/>
              </a:rPr>
              <a:t>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no available data or low base size.</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17830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47</a:t>
            </a:fld>
            <a:r>
              <a:rPr lang="en-GB" sz="900" b="1" dirty="0">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6F7B2172-EB2F-F823-95E8-6F8EB13D21DC}"/>
              </a:ext>
            </a:extLst>
          </p:cNvPr>
          <p:cNvSpPr txBox="1">
            <a:spLocks/>
          </p:cNvSpPr>
          <p:nvPr/>
        </p:nvSpPr>
        <p:spPr>
          <a:xfrm>
            <a:off x="628769" y="1972479"/>
            <a:ext cx="10018912" cy="2913042"/>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and 2024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3" name="Title 4">
            <a:extLst>
              <a:ext uri="{FF2B5EF4-FFF2-40B4-BE49-F238E27FC236}">
                <a16:creationId xmlns:a16="http://schemas.microsoft.com/office/drawing/2014/main" id="{71E0A3C5-E23F-5A56-358F-609BE2E8D767}"/>
              </a:ext>
            </a:extLst>
          </p:cNvPr>
          <p:cNvSpPr>
            <a:spLocks noGrp="1"/>
          </p:cNvSpPr>
          <p:nvPr>
            <p:ph type="title"/>
          </p:nvPr>
        </p:nvSpPr>
        <p:spPr>
          <a:xfrm>
            <a:off x="628769" y="1104534"/>
            <a:ext cx="5154159" cy="553998"/>
          </a:xfrm>
        </p:spPr>
        <p:txBody>
          <a:bodyPr/>
          <a:lstStyle/>
          <a:p>
            <a:r>
              <a:rPr lang="en-GB" b="1" dirty="0">
                <a:cs typeface="Arial" panose="020B0604020202020204" pitchFamily="34" charset="0"/>
              </a:rPr>
              <a:t>Change over time</a:t>
            </a:r>
            <a:endParaRPr lang="en-GB" dirty="0">
              <a:cs typeface="Arial" panose="020B0604020202020204" pitchFamily="34" charset="0"/>
            </a:endParaRPr>
          </a:p>
        </p:txBody>
      </p:sp>
      <p:sp>
        <p:nvSpPr>
          <p:cNvPr id="4" name="TextBox 3">
            <a:extLst>
              <a:ext uri="{FF2B5EF4-FFF2-40B4-BE49-F238E27FC236}">
                <a16:creationId xmlns:a16="http://schemas.microsoft.com/office/drawing/2014/main" id="{22C18A32-780B-FD91-7F8A-DF5208EADAD0}"/>
              </a:ext>
            </a:extLst>
          </p:cNvPr>
          <p:cNvSpPr txBox="1"/>
          <p:nvPr/>
        </p:nvSpPr>
        <p:spPr>
          <a:xfrm>
            <a:off x="628769" y="4742313"/>
            <a:ext cx="9790113" cy="1384995"/>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or changed for 2024 and therefore are not included in this section: Q9, Q15, Q16, Q26.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Section 6 has been excluded as the question that constitutes the section has been amended and is no longer comparable.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2024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community mental health </a:t>
            </a:r>
            <a:r>
              <a:rPr lang="en-GB" sz="1200" dirty="0">
                <a:latin typeface="Arial" panose="020B0604020202020204" pitchFamily="34" charset="0"/>
                <a:cs typeface="Arial" panose="020B0604020202020204" pitchFamily="34" charset="0"/>
              </a:rPr>
              <a:t>NHS 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tables underneath the charts, showing significant differences between this year (2024) and the previous year (2023). Z-tests set to 95% significance were used to compare data between the two years (2024 vs 2023). A statistically significant difference means it is unlikely we would have obtained this result if there was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descr="A screenshot of a graph&#10;&#10;AI-generated content may be incorrect.">
            <a:extLst>
              <a:ext uri="{FF2B5EF4-FFF2-40B4-BE49-F238E27FC236}">
                <a16:creationId xmlns:a16="http://schemas.microsoft.com/office/drawing/2014/main" id="{9D3D4EBB-F067-625B-3F83-57037306A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9928" y="1523190"/>
            <a:ext cx="4147921" cy="3783535"/>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AF7A3-8EFE-2004-A9D4-CEB0566E413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83291C19-4621-5568-1718-D59076FB24E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49</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1A74858F-A6C2-21CF-6319-201E8DD2E81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49</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A9FE0C84-43FE-ED30-2DAE-3F0B5E1B7C80}"/>
              </a:ext>
            </a:extLst>
          </p:cNvPr>
          <p:cNvSpPr>
            <a:spLocks noGrp="1"/>
          </p:cNvSpPr>
          <p:nvPr>
            <p:ph type="title"/>
          </p:nvPr>
        </p:nvSpPr>
        <p:spPr>
          <a:xfrm>
            <a:off x="628769" y="183550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602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a:xfrm>
            <a:off x="515938" y="560749"/>
            <a:ext cx="11417697" cy="654856"/>
          </a:xfrm>
        </p:spPr>
        <p:txBody>
          <a:bodyPr>
            <a:normAutofit/>
          </a:bodyPr>
          <a:lstStyle/>
          <a:p>
            <a:r>
              <a:rPr lang="en-GB" dirty="0"/>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7120" y="1246218"/>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a:t>
            </a:r>
            <a:r>
              <a:rPr lang="en-GB" sz="1200" dirty="0">
                <a:latin typeface="Arial" panose="020B0604020202020204" pitchFamily="34" charset="0"/>
                <a:cs typeface="Arial" panose="020B0604020202020204" pitchFamily="34" charset="0"/>
              </a:rPr>
              <a:t> slide.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a:t>
            </a:r>
          </a:p>
          <a:p>
            <a:pPr>
              <a:spcBef>
                <a:spcPts val="600"/>
              </a:spcBef>
              <a:spcAft>
                <a:spcPts val="600"/>
              </a:spcAft>
            </a:pPr>
            <a:r>
              <a:rPr lang="en-GB" sz="1200" dirty="0">
                <a:latin typeface="Arial" panose="020B0604020202020204" pitchFamily="34" charset="0"/>
                <a:cs typeface="Arial" panose="020B0604020202020204" pitchFamily="34" charset="0"/>
              </a:rPr>
              <a:t>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(except for Q15). A score of 10 represents the best possible result and a score of 0 the worst. The higher the score for each question, the better the trust is performing. Only evaluative questions in the questionnaire are scored. Some questions are descriptive (for example Q1), and others are ‘routing questions’, which are designed to filter out respondents to whom subsequent questions do not apply (for example Q24). These questions are not scored. Please refer to the </a:t>
            </a:r>
            <a:r>
              <a:rPr lang="en-US" sz="1200" dirty="0">
                <a:latin typeface="Arial" panose="020B0604020202020204" pitchFamily="34" charset="0"/>
                <a:cs typeface="Arial" panose="020B0604020202020204" pitchFamily="34" charset="0"/>
                <a:hlinkClick r:id="rId4"/>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per assessment service group after weighting is applied. The ‘national average’ is displayed for Adult Mental Health Services and Older People’s Mental Health Services benchmarking analysis.</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6"/>
              </a:rPr>
              <a:t>survey technical document</a:t>
            </a:r>
            <a:r>
              <a:rPr lang="en-GB" sz="1200" dirty="0">
                <a:latin typeface="Arial" panose="020B0604020202020204" pitchFamily="34" charset="0"/>
                <a:cs typeface="Arial" panose="020B0604020202020204" pitchFamily="34" charset="0"/>
              </a:rPr>
              <a:t> which is on the 'Analysis and Reporting' section of the 2024 Community Mental Health Survey webpage on the NHS surveys website. </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US" dirty="0"/>
              <a:t>Section 1. Support while waiting</a:t>
            </a:r>
            <a:endParaRPr lang="en-GB" dirty="0"/>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141671555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162622072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7_sig" descr="Significant changes 2021 vs 2020&#10;Significant changes 2021 vs 2019" title="Significant changes">
            <a:extLst>
              <a:ext uri="{FF2B5EF4-FFF2-40B4-BE49-F238E27FC236}">
                <a16:creationId xmlns:a16="http://schemas.microsoft.com/office/drawing/2014/main" id="{8D6F8842-4075-3D4B-0AAD-03C15DCA61D7}"/>
              </a:ext>
            </a:extLst>
          </p:cNvPr>
          <p:cNvGraphicFramePr>
            <a:graphicFrameLocks noGrp="1"/>
          </p:cNvGraphicFramePr>
          <p:nvPr>
            <p:extLst>
              <p:ext uri="{D42A27DB-BD31-4B8C-83A1-F6EECF244321}">
                <p14:modId xmlns:p14="http://schemas.microsoft.com/office/powerpoint/2010/main" val="2250381952"/>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7_c" descr="Trust mean score trend data for Q7, plotted against the national average. ">
            <a:extLst>
              <a:ext uri="{FF2B5EF4-FFF2-40B4-BE49-F238E27FC236}">
                <a16:creationId xmlns:a16="http://schemas.microsoft.com/office/drawing/2014/main" id="{51ACD5B6-4C29-5DF2-28E7-729EF467FFC2}"/>
              </a:ext>
            </a:extLst>
          </p:cNvPr>
          <p:cNvGraphicFramePr/>
          <p:nvPr>
            <p:extLst>
              <p:ext uri="{D42A27DB-BD31-4B8C-83A1-F6EECF244321}">
                <p14:modId xmlns:p14="http://schemas.microsoft.com/office/powerpoint/2010/main" val="2955291880"/>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41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57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04703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p:txBody>
          <a:bodyPr>
            <a:normAutofit/>
          </a:bodyPr>
          <a:lstStyle/>
          <a:p>
            <a:r>
              <a:rPr lang="en-US" dirty="0"/>
              <a:t>Section 2. Mental Health Team</a:t>
            </a:r>
            <a:endParaRPr lang="en-GB" dirty="0"/>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8_c" descr="Trust mean score trend data for Q7, plotted against the national average. ">
            <a:extLst>
              <a:ext uri="{FF2B5EF4-FFF2-40B4-BE49-F238E27FC236}">
                <a16:creationId xmlns:a16="http://schemas.microsoft.com/office/drawing/2014/main" id="{B5FA5B0C-794D-490C-937E-27E5D4B2FF26}"/>
              </a:ext>
            </a:extLst>
          </p:cNvPr>
          <p:cNvGraphicFramePr/>
          <p:nvPr>
            <p:extLst>
              <p:ext uri="{D42A27DB-BD31-4B8C-83A1-F6EECF244321}">
                <p14:modId xmlns:p14="http://schemas.microsoft.com/office/powerpoint/2010/main" val="369693965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8_sig" descr="Significant changes 2021 vs 2020&#10;Significant changes 2021 vs 2019" title="Significant changes">
            <a:extLst>
              <a:ext uri="{FF2B5EF4-FFF2-40B4-BE49-F238E27FC236}">
                <a16:creationId xmlns:a16="http://schemas.microsoft.com/office/drawing/2014/main" id="{C5ACE530-BD9B-8566-C1A6-5AF29C295DB5}"/>
              </a:ext>
            </a:extLst>
          </p:cNvPr>
          <p:cNvGraphicFramePr>
            <a:graphicFrameLocks noGrp="1"/>
          </p:cNvGraphicFramePr>
          <p:nvPr>
            <p:extLst>
              <p:ext uri="{D42A27DB-BD31-4B8C-83A1-F6EECF244321}">
                <p14:modId xmlns:p14="http://schemas.microsoft.com/office/powerpoint/2010/main" val="343410814"/>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0_sig" descr="Significant changes 2021 vs 2020&#10;Significant changes 2021 vs 2019" title="Significant changes">
            <a:extLst>
              <a:ext uri="{FF2B5EF4-FFF2-40B4-BE49-F238E27FC236}">
                <a16:creationId xmlns:a16="http://schemas.microsoft.com/office/drawing/2014/main" id="{CC523CAE-0AA3-480B-1046-29822A8554E3}"/>
              </a:ext>
            </a:extLst>
          </p:cNvPr>
          <p:cNvGraphicFramePr>
            <a:graphicFrameLocks noGrp="1"/>
          </p:cNvGraphicFramePr>
          <p:nvPr>
            <p:extLst>
              <p:ext uri="{D42A27DB-BD31-4B8C-83A1-F6EECF244321}">
                <p14:modId xmlns:p14="http://schemas.microsoft.com/office/powerpoint/2010/main" val="3501956391"/>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0_c" descr="Trust mean score trend data for Q7, plotted against the national average. ">
            <a:extLst>
              <a:ext uri="{FF2B5EF4-FFF2-40B4-BE49-F238E27FC236}">
                <a16:creationId xmlns:a16="http://schemas.microsoft.com/office/drawing/2014/main" id="{749F9519-1BDB-BD9E-A1F6-11811D26B22C}"/>
              </a:ext>
            </a:extLst>
          </p:cNvPr>
          <p:cNvGraphicFramePr/>
          <p:nvPr>
            <p:extLst>
              <p:ext uri="{D42A27DB-BD31-4B8C-83A1-F6EECF244321}">
                <p14:modId xmlns:p14="http://schemas.microsoft.com/office/powerpoint/2010/main" val="2262174960"/>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0_t">
            <a:extLst>
              <a:ext uri="{FF2B5EF4-FFF2-40B4-BE49-F238E27FC236}">
                <a16:creationId xmlns:a16="http://schemas.microsoft.com/office/drawing/2014/main" id="{390AE452-8C6C-1F5E-14A9-5142BF2EACBD}"/>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227;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214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225;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210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47957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p:txBody>
          <a:bodyPr>
            <a:normAutofit/>
          </a:bodyPr>
          <a:lstStyle/>
          <a:p>
            <a:r>
              <a:rPr lang="en-US" dirty="0"/>
              <a:t>Section 2. Mental Health Team (continued)</a:t>
            </a:r>
            <a:endParaRPr lang="en-GB" dirty="0"/>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1_c" descr="Trust mean score trend data for Q7, plotted against the national average. ">
            <a:extLst>
              <a:ext uri="{FF2B5EF4-FFF2-40B4-BE49-F238E27FC236}">
                <a16:creationId xmlns:a16="http://schemas.microsoft.com/office/drawing/2014/main" id="{FCC586BB-2A2F-2CE1-0A5A-02F1E6614047}"/>
              </a:ext>
            </a:extLst>
          </p:cNvPr>
          <p:cNvGraphicFramePr/>
          <p:nvPr>
            <p:extLst>
              <p:ext uri="{D42A27DB-BD31-4B8C-83A1-F6EECF244321}">
                <p14:modId xmlns:p14="http://schemas.microsoft.com/office/powerpoint/2010/main" val="15195250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1_sig" descr="Significant changes 2021 vs 2020&#10;Significant changes 2021 vs 2019" title="Significant changes">
            <a:extLst>
              <a:ext uri="{FF2B5EF4-FFF2-40B4-BE49-F238E27FC236}">
                <a16:creationId xmlns:a16="http://schemas.microsoft.com/office/drawing/2014/main" id="{E37F1CD0-C386-F3F8-ED12-E8D529DA403F}"/>
              </a:ext>
            </a:extLst>
          </p:cNvPr>
          <p:cNvGraphicFramePr>
            <a:graphicFrameLocks noGrp="1"/>
          </p:cNvGraphicFramePr>
          <p:nvPr>
            <p:extLst>
              <p:ext uri="{D42A27DB-BD31-4B8C-83A1-F6EECF244321}">
                <p14:modId xmlns:p14="http://schemas.microsoft.com/office/powerpoint/2010/main" val="312110477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2_sig" descr="Significant changes 2021 vs 2020&#10;Significant changes 2021 vs 2019" title="Significant changes">
            <a:extLst>
              <a:ext uri="{FF2B5EF4-FFF2-40B4-BE49-F238E27FC236}">
                <a16:creationId xmlns:a16="http://schemas.microsoft.com/office/drawing/2014/main" id="{B78298F3-271F-3CC6-C424-916984FC8438}"/>
              </a:ext>
            </a:extLst>
          </p:cNvPr>
          <p:cNvGraphicFramePr>
            <a:graphicFrameLocks noGrp="1"/>
          </p:cNvGraphicFramePr>
          <p:nvPr>
            <p:extLst>
              <p:ext uri="{D42A27DB-BD31-4B8C-83A1-F6EECF244321}">
                <p14:modId xmlns:p14="http://schemas.microsoft.com/office/powerpoint/2010/main" val="3383326662"/>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2_c" descr="Trust mean score trend data for Q7, plotted against the national average. ">
            <a:extLst>
              <a:ext uri="{FF2B5EF4-FFF2-40B4-BE49-F238E27FC236}">
                <a16:creationId xmlns:a16="http://schemas.microsoft.com/office/drawing/2014/main" id="{DD79F62D-9F31-CABE-2B66-078B85FA69CD}"/>
              </a:ext>
            </a:extLst>
          </p:cNvPr>
          <p:cNvGraphicFramePr/>
          <p:nvPr>
            <p:extLst>
              <p:ext uri="{D42A27DB-BD31-4B8C-83A1-F6EECF244321}">
                <p14:modId xmlns:p14="http://schemas.microsoft.com/office/powerpoint/2010/main" val="1396330445"/>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2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217;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213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1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223;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208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92296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p:txBody>
          <a:bodyPr>
            <a:normAutofit/>
          </a:bodyPr>
          <a:lstStyle/>
          <a:p>
            <a:r>
              <a:rPr lang="en-US" dirty="0"/>
              <a:t>Section 3. Planning care</a:t>
            </a:r>
            <a:endParaRPr lang="en-GB" dirty="0"/>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4_c" descr="Trust mean score trend data for Q7, plotted against the national average. ">
            <a:extLst>
              <a:ext uri="{FF2B5EF4-FFF2-40B4-BE49-F238E27FC236}">
                <a16:creationId xmlns:a16="http://schemas.microsoft.com/office/drawing/2014/main" id="{60E51BA0-9B01-389D-7736-A38F2C8F1336}"/>
              </a:ext>
            </a:extLst>
          </p:cNvPr>
          <p:cNvGraphicFramePr/>
          <p:nvPr>
            <p:extLst>
              <p:ext uri="{D42A27DB-BD31-4B8C-83A1-F6EECF244321}">
                <p14:modId xmlns:p14="http://schemas.microsoft.com/office/powerpoint/2010/main" val="263712250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4_sig" descr="Significant changes 2021 vs 2020&#10;Significant changes 2021 vs 2019" title="Significant changes">
            <a:extLst>
              <a:ext uri="{FF2B5EF4-FFF2-40B4-BE49-F238E27FC236}">
                <a16:creationId xmlns:a16="http://schemas.microsoft.com/office/drawing/2014/main" id="{7273855A-E2E4-0807-04BA-8C3837047F25}"/>
              </a:ext>
            </a:extLst>
          </p:cNvPr>
          <p:cNvGraphicFramePr>
            <a:graphicFrameLocks noGrp="1"/>
          </p:cNvGraphicFramePr>
          <p:nvPr>
            <p:extLst>
              <p:ext uri="{D42A27DB-BD31-4B8C-83A1-F6EECF244321}">
                <p14:modId xmlns:p14="http://schemas.microsoft.com/office/powerpoint/2010/main" val="594109093"/>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7_sig" descr="Significant changes 2021 vs 2020&#10;Significant changes 2021 vs 2019" title="Significant changes">
            <a:extLst>
              <a:ext uri="{FF2B5EF4-FFF2-40B4-BE49-F238E27FC236}">
                <a16:creationId xmlns:a16="http://schemas.microsoft.com/office/drawing/2014/main" id="{2F53F950-9BCE-615F-CD7D-31F91AF77A10}"/>
              </a:ext>
            </a:extLst>
          </p:cNvPr>
          <p:cNvGraphicFramePr>
            <a:graphicFrameLocks noGrp="1"/>
          </p:cNvGraphicFramePr>
          <p:nvPr>
            <p:extLst>
              <p:ext uri="{D42A27DB-BD31-4B8C-83A1-F6EECF244321}">
                <p14:modId xmlns:p14="http://schemas.microsoft.com/office/powerpoint/2010/main" val="4021924341"/>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7_c" descr="Trust mean score trend data for Q7, plotted against the national average. ">
            <a:extLst>
              <a:ext uri="{FF2B5EF4-FFF2-40B4-BE49-F238E27FC236}">
                <a16:creationId xmlns:a16="http://schemas.microsoft.com/office/drawing/2014/main" id="{335FCAF6-5BE5-CBE1-D71B-167EB247CB22}"/>
              </a:ext>
            </a:extLst>
          </p:cNvPr>
          <p:cNvGraphicFramePr/>
          <p:nvPr>
            <p:extLst>
              <p:ext uri="{D42A27DB-BD31-4B8C-83A1-F6EECF244321}">
                <p14:modId xmlns:p14="http://schemas.microsoft.com/office/powerpoint/2010/main" val="4206074521"/>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155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187;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160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59883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E8677-D27E-A9B0-BAB0-CE100BEEFE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91091F-C873-38FF-E8E0-5EE442243D78}"/>
              </a:ext>
            </a:extLst>
          </p:cNvPr>
          <p:cNvSpPr>
            <a:spLocks noGrp="1"/>
          </p:cNvSpPr>
          <p:nvPr>
            <p:ph type="title"/>
          </p:nvPr>
        </p:nvSpPr>
        <p:spPr/>
        <p:txBody>
          <a:bodyPr>
            <a:normAutofit/>
          </a:bodyPr>
          <a:lstStyle/>
          <a:p>
            <a:r>
              <a:rPr lang="en-US" dirty="0"/>
              <a:t>Section 4. Involvement in care</a:t>
            </a:r>
            <a:endParaRPr lang="en-GB" dirty="0"/>
          </a:p>
        </p:txBody>
      </p:sp>
      <p:sp>
        <p:nvSpPr>
          <p:cNvPr id="45" name="Slide Number Placeholder 1">
            <a:extLst>
              <a:ext uri="{FF2B5EF4-FFF2-40B4-BE49-F238E27FC236}">
                <a16:creationId xmlns:a16="http://schemas.microsoft.com/office/drawing/2014/main" id="{D2019F37-21A8-2124-F1A5-7C48F38F4F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8_c" descr="Trust mean score trend data for Q7, plotted against the national average. ">
            <a:extLst>
              <a:ext uri="{FF2B5EF4-FFF2-40B4-BE49-F238E27FC236}">
                <a16:creationId xmlns:a16="http://schemas.microsoft.com/office/drawing/2014/main" id="{4DBC7CC3-BE19-6DAF-E764-A56B3BC2038D}"/>
              </a:ext>
            </a:extLst>
          </p:cNvPr>
          <p:cNvGraphicFramePr/>
          <p:nvPr>
            <p:extLst>
              <p:ext uri="{D42A27DB-BD31-4B8C-83A1-F6EECF244321}">
                <p14:modId xmlns:p14="http://schemas.microsoft.com/office/powerpoint/2010/main" val="338400687"/>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8_sig" descr="Significant changes 2021 vs 2020&#10;Significant changes 2021 vs 2019" title="Significant changes">
            <a:extLst>
              <a:ext uri="{FF2B5EF4-FFF2-40B4-BE49-F238E27FC236}">
                <a16:creationId xmlns:a16="http://schemas.microsoft.com/office/drawing/2014/main" id="{B84E2AD2-95DF-F2E5-953C-04C7143872C9}"/>
              </a:ext>
            </a:extLst>
          </p:cNvPr>
          <p:cNvGraphicFramePr>
            <a:graphicFrameLocks noGrp="1"/>
          </p:cNvGraphicFramePr>
          <p:nvPr>
            <p:extLst>
              <p:ext uri="{D42A27DB-BD31-4B8C-83A1-F6EECF244321}">
                <p14:modId xmlns:p14="http://schemas.microsoft.com/office/powerpoint/2010/main" val="2493558836"/>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9_sig" descr="Significant changes 2021 vs 2020&#10;Significant changes 2021 vs 2019" title="Significant changes">
            <a:extLst>
              <a:ext uri="{FF2B5EF4-FFF2-40B4-BE49-F238E27FC236}">
                <a16:creationId xmlns:a16="http://schemas.microsoft.com/office/drawing/2014/main" id="{1DC19032-0E13-6B16-FCFA-8A1F7EB4684A}"/>
              </a:ext>
            </a:extLst>
          </p:cNvPr>
          <p:cNvGraphicFramePr>
            <a:graphicFrameLocks noGrp="1"/>
          </p:cNvGraphicFramePr>
          <p:nvPr>
            <p:extLst>
              <p:ext uri="{D42A27DB-BD31-4B8C-83A1-F6EECF244321}">
                <p14:modId xmlns:p14="http://schemas.microsoft.com/office/powerpoint/2010/main" val="3904569768"/>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9_c" descr="Trust mean score trend data for Q7, plotted against the national average. ">
            <a:extLst>
              <a:ext uri="{FF2B5EF4-FFF2-40B4-BE49-F238E27FC236}">
                <a16:creationId xmlns:a16="http://schemas.microsoft.com/office/drawing/2014/main" id="{126E2474-26EA-A921-3A20-7B3D5FEF7205}"/>
              </a:ext>
            </a:extLst>
          </p:cNvPr>
          <p:cNvGraphicFramePr/>
          <p:nvPr>
            <p:extLst>
              <p:ext uri="{D42A27DB-BD31-4B8C-83A1-F6EECF244321}">
                <p14:modId xmlns:p14="http://schemas.microsoft.com/office/powerpoint/2010/main" val="2459863633"/>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9_t">
            <a:extLst>
              <a:ext uri="{FF2B5EF4-FFF2-40B4-BE49-F238E27FC236}">
                <a16:creationId xmlns:a16="http://schemas.microsoft.com/office/drawing/2014/main" id="{179D294C-2406-BF68-D913-576CA6CFF044}"/>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want to be in control of their care, their care has now ended, or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189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8_t">
            <a:extLst>
              <a:ext uri="{FF2B5EF4-FFF2-40B4-BE49-F238E27FC236}">
                <a16:creationId xmlns:a16="http://schemas.microsoft.com/office/drawing/2014/main" id="{AF28689B-D33D-4C0F-785A-4C8F79268F0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212;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208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65077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p:txBody>
          <a:bodyPr>
            <a:normAutofit/>
          </a:bodyPr>
          <a:lstStyle/>
          <a:p>
            <a:r>
              <a:rPr lang="en-US" dirty="0"/>
              <a:t>Section 5. Medication</a:t>
            </a:r>
            <a:endParaRPr lang="en-GB" dirty="0"/>
          </a:p>
        </p:txBody>
      </p:sp>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2_1_c" descr="Trust mean score trend data for Q7, plotted against the national average. ">
            <a:extLst>
              <a:ext uri="{FF2B5EF4-FFF2-40B4-BE49-F238E27FC236}">
                <a16:creationId xmlns:a16="http://schemas.microsoft.com/office/drawing/2014/main" id="{56DC053C-66B2-B64B-06BE-FE6594B3DFE5}"/>
              </a:ext>
            </a:extLst>
          </p:cNvPr>
          <p:cNvGraphicFramePr/>
          <p:nvPr>
            <p:extLst>
              <p:ext uri="{D42A27DB-BD31-4B8C-83A1-F6EECF244321}">
                <p14:modId xmlns:p14="http://schemas.microsoft.com/office/powerpoint/2010/main" val="3338660737"/>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2_1_sig" descr="Significant changes 2021 vs 2020&#10;Significant changes 2021 vs 2019" title="Significant changes">
            <a:extLst>
              <a:ext uri="{FF2B5EF4-FFF2-40B4-BE49-F238E27FC236}">
                <a16:creationId xmlns:a16="http://schemas.microsoft.com/office/drawing/2014/main" id="{DB6F30F0-401F-9A62-F3FC-A1427DBB8178}"/>
              </a:ext>
            </a:extLst>
          </p:cNvPr>
          <p:cNvGraphicFramePr>
            <a:graphicFrameLocks noGrp="1"/>
          </p:cNvGraphicFramePr>
          <p:nvPr>
            <p:extLst>
              <p:ext uri="{D42A27DB-BD31-4B8C-83A1-F6EECF244321}">
                <p14:modId xmlns:p14="http://schemas.microsoft.com/office/powerpoint/2010/main" val="1907642920"/>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Decrease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3338904345"/>
                  </a:ext>
                </a:extLst>
              </a:tr>
            </a:tbl>
          </a:graphicData>
        </a:graphic>
      </p:graphicFrame>
      <p:graphicFrame>
        <p:nvGraphicFramePr>
          <p:cNvPr id="17" name="Q22_2_sig" descr="Significant changes 2021 vs 2020&#10;Significant changes 2021 vs 2019" title="Significant changes">
            <a:extLst>
              <a:ext uri="{FF2B5EF4-FFF2-40B4-BE49-F238E27FC236}">
                <a16:creationId xmlns:a16="http://schemas.microsoft.com/office/drawing/2014/main" id="{B66FE552-2210-1C58-6714-39C021FA1037}"/>
              </a:ext>
            </a:extLst>
          </p:cNvPr>
          <p:cNvGraphicFramePr>
            <a:graphicFrameLocks noGrp="1"/>
          </p:cNvGraphicFramePr>
          <p:nvPr>
            <p:extLst>
              <p:ext uri="{D42A27DB-BD31-4B8C-83A1-F6EECF244321}">
                <p14:modId xmlns:p14="http://schemas.microsoft.com/office/powerpoint/2010/main" val="71763564"/>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22_2_c" descr="Trust mean score trend data for Q7, plotted against the national average. ">
            <a:extLst>
              <a:ext uri="{FF2B5EF4-FFF2-40B4-BE49-F238E27FC236}">
                <a16:creationId xmlns:a16="http://schemas.microsoft.com/office/drawing/2014/main" id="{61151561-49D9-4A39-4370-47DA034A97C0}"/>
              </a:ext>
            </a:extLst>
          </p:cNvPr>
          <p:cNvGraphicFramePr/>
          <p:nvPr>
            <p:extLst>
              <p:ext uri="{D42A27DB-BD31-4B8C-83A1-F6EECF244321}">
                <p14:modId xmlns:p14="http://schemas.microsoft.com/office/powerpoint/2010/main" val="2323411131"/>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22_2_t">
            <a:extLst>
              <a:ext uri="{FF2B5EF4-FFF2-40B4-BE49-F238E27FC236}">
                <a16:creationId xmlns:a16="http://schemas.microsoft.com/office/drawing/2014/main" id="{28263DFD-3249-630D-738D-D7F2AE29CBB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2_1_t">
            <a:extLst>
              <a:ext uri="{FF2B5EF4-FFF2-40B4-BE49-F238E27FC236}">
                <a16:creationId xmlns:a16="http://schemas.microsoft.com/office/drawing/2014/main" id="{8CB8CCA9-99F1-B46F-DF0F-986C9A1A5494}"/>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146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07884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EBE68-CAF5-67A2-9479-02B56EA02A8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D96F81-5A99-A628-E3F2-477FEC92656C}"/>
              </a:ext>
            </a:extLst>
          </p:cNvPr>
          <p:cNvSpPr>
            <a:spLocks noGrp="1"/>
          </p:cNvSpPr>
          <p:nvPr>
            <p:ph type="title"/>
          </p:nvPr>
        </p:nvSpPr>
        <p:spPr/>
        <p:txBody>
          <a:bodyPr>
            <a:normAutofit/>
          </a:bodyPr>
          <a:lstStyle/>
          <a:p>
            <a:r>
              <a:rPr lang="en-US" dirty="0"/>
              <a:t>Section 5. Medication (continued)</a:t>
            </a:r>
            <a:endParaRPr lang="en-GB" dirty="0"/>
          </a:p>
        </p:txBody>
      </p:sp>
      <p:sp>
        <p:nvSpPr>
          <p:cNvPr id="45" name="Slide Number Placeholder 1">
            <a:extLst>
              <a:ext uri="{FF2B5EF4-FFF2-40B4-BE49-F238E27FC236}">
                <a16:creationId xmlns:a16="http://schemas.microsoft.com/office/drawing/2014/main" id="{E7A8FC9E-3498-727D-5F05-81E9C08827E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2_3_c" descr="Trust mean score trend data for Q7, plotted against the national average. ">
            <a:extLst>
              <a:ext uri="{FF2B5EF4-FFF2-40B4-BE49-F238E27FC236}">
                <a16:creationId xmlns:a16="http://schemas.microsoft.com/office/drawing/2014/main" id="{E88DA1D6-724F-85A2-33C4-ECB15B3246E5}"/>
              </a:ext>
            </a:extLst>
          </p:cNvPr>
          <p:cNvGraphicFramePr/>
          <p:nvPr>
            <p:extLst>
              <p:ext uri="{D42A27DB-BD31-4B8C-83A1-F6EECF244321}">
                <p14:modId xmlns:p14="http://schemas.microsoft.com/office/powerpoint/2010/main" val="419897491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2_3_sig" descr="Significant changes 2021 vs 2020&#10;Significant changes 2021 vs 2019" title="Significant changes">
            <a:extLst>
              <a:ext uri="{FF2B5EF4-FFF2-40B4-BE49-F238E27FC236}">
                <a16:creationId xmlns:a16="http://schemas.microsoft.com/office/drawing/2014/main" id="{32AD2341-424E-6FC7-502F-6A31AD2F4139}"/>
              </a:ext>
            </a:extLst>
          </p:cNvPr>
          <p:cNvGraphicFramePr>
            <a:graphicFrameLocks noGrp="1"/>
          </p:cNvGraphicFramePr>
          <p:nvPr>
            <p:extLst>
              <p:ext uri="{D42A27DB-BD31-4B8C-83A1-F6EECF244321}">
                <p14:modId xmlns:p14="http://schemas.microsoft.com/office/powerpoint/2010/main" val="1200618378"/>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22_4_sig" descr="Significant changes 2021 vs 2020&#10;Significant changes 2021 vs 2019" title="Significant changes">
            <a:extLst>
              <a:ext uri="{FF2B5EF4-FFF2-40B4-BE49-F238E27FC236}">
                <a16:creationId xmlns:a16="http://schemas.microsoft.com/office/drawing/2014/main" id="{037C28FA-62CD-A31B-C1C4-28FF2FB295D8}"/>
              </a:ext>
            </a:extLst>
          </p:cNvPr>
          <p:cNvGraphicFramePr>
            <a:graphicFrameLocks noGrp="1"/>
          </p:cNvGraphicFramePr>
          <p:nvPr>
            <p:extLst>
              <p:ext uri="{D42A27DB-BD31-4B8C-83A1-F6EECF244321}">
                <p14:modId xmlns:p14="http://schemas.microsoft.com/office/powerpoint/2010/main" val="898201952"/>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22_4_c" descr="Trust mean score trend data for Q7, plotted against the national average. ">
            <a:extLst>
              <a:ext uri="{FF2B5EF4-FFF2-40B4-BE49-F238E27FC236}">
                <a16:creationId xmlns:a16="http://schemas.microsoft.com/office/drawing/2014/main" id="{C3FFC591-F1EF-A7DE-5BC0-B434B163E206}"/>
              </a:ext>
            </a:extLst>
          </p:cNvPr>
          <p:cNvGraphicFramePr/>
          <p:nvPr>
            <p:extLst>
              <p:ext uri="{D42A27DB-BD31-4B8C-83A1-F6EECF244321}">
                <p14:modId xmlns:p14="http://schemas.microsoft.com/office/powerpoint/2010/main" val="3085898855"/>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22_4_t">
            <a:extLst>
              <a:ext uri="{FF2B5EF4-FFF2-40B4-BE49-F238E27FC236}">
                <a16:creationId xmlns:a16="http://schemas.microsoft.com/office/drawing/2014/main" id="{2044ADF2-FA7A-F72E-98F7-56F07947EE21}"/>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2_3_t">
            <a:extLst>
              <a:ext uri="{FF2B5EF4-FFF2-40B4-BE49-F238E27FC236}">
                <a16:creationId xmlns:a16="http://schemas.microsoft.com/office/drawing/2014/main" id="{1873E222-FEEA-3B6B-FA56-F72EFF087EC3}"/>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143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37324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412F9-F6E7-3D63-67EF-846DF61469E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DF6D196-F038-B8EE-65F9-2A3EC1F1F36C}"/>
              </a:ext>
            </a:extLst>
          </p:cNvPr>
          <p:cNvSpPr>
            <a:spLocks noGrp="1"/>
          </p:cNvSpPr>
          <p:nvPr>
            <p:ph type="title"/>
          </p:nvPr>
        </p:nvSpPr>
        <p:spPr/>
        <p:txBody>
          <a:bodyPr>
            <a:normAutofit/>
          </a:bodyPr>
          <a:lstStyle/>
          <a:p>
            <a:r>
              <a:rPr lang="en-US" dirty="0"/>
              <a:t>Section 5. Medication (continued)</a:t>
            </a:r>
            <a:endParaRPr lang="en-GB" dirty="0"/>
          </a:p>
        </p:txBody>
      </p:sp>
      <p:sp>
        <p:nvSpPr>
          <p:cNvPr id="45" name="Slide Number Placeholder 1">
            <a:extLst>
              <a:ext uri="{FF2B5EF4-FFF2-40B4-BE49-F238E27FC236}">
                <a16:creationId xmlns:a16="http://schemas.microsoft.com/office/drawing/2014/main" id="{243F7570-1AC8-08A0-30A3-DAF1214BB30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3_c" descr="Trust mean score trend data for Q7, plotted against the national average. ">
            <a:extLst>
              <a:ext uri="{FF2B5EF4-FFF2-40B4-BE49-F238E27FC236}">
                <a16:creationId xmlns:a16="http://schemas.microsoft.com/office/drawing/2014/main" id="{5C8C727D-B8A5-5D77-A126-42608F2374C1}"/>
              </a:ext>
            </a:extLst>
          </p:cNvPr>
          <p:cNvGraphicFramePr/>
          <p:nvPr>
            <p:extLst>
              <p:ext uri="{D42A27DB-BD31-4B8C-83A1-F6EECF244321}">
                <p14:modId xmlns:p14="http://schemas.microsoft.com/office/powerpoint/2010/main" val="360703399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3_sig" descr="Significant changes 2021 vs 2020&#10;Significant changes 2021 vs 2019" title="Significant changes">
            <a:extLst>
              <a:ext uri="{FF2B5EF4-FFF2-40B4-BE49-F238E27FC236}">
                <a16:creationId xmlns:a16="http://schemas.microsoft.com/office/drawing/2014/main" id="{E0198F48-A85B-2CD6-42EE-CC2ACD9C14AF}"/>
              </a:ext>
            </a:extLst>
          </p:cNvPr>
          <p:cNvGraphicFramePr>
            <a:graphicFrameLocks noGrp="1"/>
          </p:cNvGraphicFramePr>
          <p:nvPr>
            <p:extLst>
              <p:ext uri="{D42A27DB-BD31-4B8C-83A1-F6EECF244321}">
                <p14:modId xmlns:p14="http://schemas.microsoft.com/office/powerpoint/2010/main" val="712159428"/>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23_t">
            <a:extLst>
              <a:ext uri="{FF2B5EF4-FFF2-40B4-BE49-F238E27FC236}">
                <a16:creationId xmlns:a16="http://schemas.microsoft.com/office/drawing/2014/main" id="{F1C8BC4A-E2B9-0F5C-947D-65B8232B72A4}"/>
              </a:ext>
            </a:extLst>
          </p:cNvPr>
          <p:cNvSpPr/>
          <p:nvPr/>
        </p:nvSpPr>
        <p:spPr>
          <a:xfrm>
            <a:off x="1065398" y="5851921"/>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have been receiving medication for less than 12 months, or they didn't know or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138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66825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5BE7A-3F27-6CB2-2632-8524A52D4BF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A8AAC2C-1874-F372-887A-FD3FA24A6517}"/>
              </a:ext>
            </a:extLst>
          </p:cNvPr>
          <p:cNvSpPr>
            <a:spLocks noGrp="1"/>
          </p:cNvSpPr>
          <p:nvPr>
            <p:ph type="title"/>
          </p:nvPr>
        </p:nvSpPr>
        <p:spPr/>
        <p:txBody>
          <a:bodyPr>
            <a:normAutofit/>
          </a:bodyPr>
          <a:lstStyle/>
          <a:p>
            <a:r>
              <a:rPr lang="en-US" dirty="0"/>
              <a:t>Section 6. Psychological Therapies</a:t>
            </a:r>
            <a:endParaRPr lang="en-GB" dirty="0"/>
          </a:p>
        </p:txBody>
      </p:sp>
      <p:sp>
        <p:nvSpPr>
          <p:cNvPr id="45" name="Slide Number Placeholder 1">
            <a:extLst>
              <a:ext uri="{FF2B5EF4-FFF2-40B4-BE49-F238E27FC236}">
                <a16:creationId xmlns:a16="http://schemas.microsoft.com/office/drawing/2014/main" id="{784F4484-ADCD-73DF-C999-7F39D304EE4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2B09BDEA-935B-10A7-59CC-9CC5F2E8C49F}"/>
              </a:ext>
            </a:extLst>
          </p:cNvPr>
          <p:cNvSpPr txBox="1">
            <a:spLocks/>
          </p:cNvSpPr>
          <p:nvPr/>
        </p:nvSpPr>
        <p:spPr>
          <a:xfrm>
            <a:off x="419970" y="1268520"/>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no data is available for this section as the question has been revised for 2024 and is no longer comparable to previous year’s data.</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04246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DB972-CB1B-66C6-5C76-DBCD9A3314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212103A-8426-180D-B69E-97EC9CDDA873}"/>
              </a:ext>
            </a:extLst>
          </p:cNvPr>
          <p:cNvSpPr>
            <a:spLocks noGrp="1"/>
          </p:cNvSpPr>
          <p:nvPr>
            <p:ph type="title"/>
          </p:nvPr>
        </p:nvSpPr>
        <p:spPr/>
        <p:txBody>
          <a:bodyPr>
            <a:normAutofit/>
          </a:bodyPr>
          <a:lstStyle/>
          <a:p>
            <a:r>
              <a:rPr lang="en-US" dirty="0"/>
              <a:t>Section 7. Crisis care support</a:t>
            </a:r>
            <a:endParaRPr lang="en-GB" dirty="0"/>
          </a:p>
        </p:txBody>
      </p:sp>
      <p:sp>
        <p:nvSpPr>
          <p:cNvPr id="45" name="Slide Number Placeholder 1">
            <a:extLst>
              <a:ext uri="{FF2B5EF4-FFF2-40B4-BE49-F238E27FC236}">
                <a16:creationId xmlns:a16="http://schemas.microsoft.com/office/drawing/2014/main" id="{29CE0267-696C-6A3A-41EF-9E7453B52E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9_c" descr="Trust mean score trend data for Q7, plotted against the national average. ">
            <a:extLst>
              <a:ext uri="{FF2B5EF4-FFF2-40B4-BE49-F238E27FC236}">
                <a16:creationId xmlns:a16="http://schemas.microsoft.com/office/drawing/2014/main" id="{49413FB0-AC52-1D4A-7F0E-9ACB297348C7}"/>
              </a:ext>
            </a:extLst>
          </p:cNvPr>
          <p:cNvGraphicFramePr/>
          <p:nvPr>
            <p:extLst>
              <p:ext uri="{D42A27DB-BD31-4B8C-83A1-F6EECF244321}">
                <p14:modId xmlns:p14="http://schemas.microsoft.com/office/powerpoint/2010/main" val="328823922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9_sig" descr="Significant changes 2021 vs 2020&#10;Significant changes 2021 vs 2019" title="Significant changes">
            <a:extLst>
              <a:ext uri="{FF2B5EF4-FFF2-40B4-BE49-F238E27FC236}">
                <a16:creationId xmlns:a16="http://schemas.microsoft.com/office/drawing/2014/main" id="{087E5A3E-4C56-1AB1-E946-E5C465D97413}"/>
              </a:ext>
            </a:extLst>
          </p:cNvPr>
          <p:cNvGraphicFramePr>
            <a:graphicFrameLocks noGrp="1"/>
          </p:cNvGraphicFramePr>
          <p:nvPr>
            <p:extLst>
              <p:ext uri="{D42A27DB-BD31-4B8C-83A1-F6EECF244321}">
                <p14:modId xmlns:p14="http://schemas.microsoft.com/office/powerpoint/2010/main" val="285749183"/>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Decrease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3338904345"/>
                  </a:ext>
                </a:extLst>
              </a:tr>
            </a:tbl>
          </a:graphicData>
        </a:graphic>
      </p:graphicFrame>
      <p:graphicFrame>
        <p:nvGraphicFramePr>
          <p:cNvPr id="17" name="Q31_sig" descr="Significant changes 2021 vs 2020&#10;Significant changes 2021 vs 2019" title="Significant changes">
            <a:extLst>
              <a:ext uri="{FF2B5EF4-FFF2-40B4-BE49-F238E27FC236}">
                <a16:creationId xmlns:a16="http://schemas.microsoft.com/office/drawing/2014/main" id="{B182B5F3-ACA3-AFF6-5B7F-1DBFD370956A}"/>
              </a:ext>
            </a:extLst>
          </p:cNvPr>
          <p:cNvGraphicFramePr>
            <a:graphicFrameLocks noGrp="1"/>
          </p:cNvGraphicFramePr>
          <p:nvPr>
            <p:extLst>
              <p:ext uri="{D42A27DB-BD31-4B8C-83A1-F6EECF244321}">
                <p14:modId xmlns:p14="http://schemas.microsoft.com/office/powerpoint/2010/main" val="1980778461"/>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Decrease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3338904345"/>
                  </a:ext>
                </a:extLst>
              </a:tr>
            </a:tbl>
          </a:graphicData>
        </a:graphic>
      </p:graphicFrame>
      <p:graphicFrame>
        <p:nvGraphicFramePr>
          <p:cNvPr id="18" name="Q31_c" descr="Trust mean score trend data for Q7, plotted against the national average. ">
            <a:extLst>
              <a:ext uri="{FF2B5EF4-FFF2-40B4-BE49-F238E27FC236}">
                <a16:creationId xmlns:a16="http://schemas.microsoft.com/office/drawing/2014/main" id="{98101563-35A7-AA04-E5E5-07B3A9227BD9}"/>
              </a:ext>
            </a:extLst>
          </p:cNvPr>
          <p:cNvGraphicFramePr/>
          <p:nvPr>
            <p:extLst>
              <p:ext uri="{D42A27DB-BD31-4B8C-83A1-F6EECF244321}">
                <p14:modId xmlns:p14="http://schemas.microsoft.com/office/powerpoint/2010/main" val="3712211009"/>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1_t">
            <a:extLst>
              <a:ext uri="{FF2B5EF4-FFF2-40B4-BE49-F238E27FC236}">
                <a16:creationId xmlns:a16="http://schemas.microsoft.com/office/drawing/2014/main" id="{ABB5A2D8-EBD9-FA5A-F36F-3E57085DB3C3}"/>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this was not applicable, or their family or carer did not want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9_t">
            <a:extLst>
              <a:ext uri="{FF2B5EF4-FFF2-40B4-BE49-F238E27FC236}">
                <a16:creationId xmlns:a16="http://schemas.microsoft.com/office/drawing/2014/main" id="{59BF4E58-1E35-1941-D8E3-4FF4D4D81514}"/>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75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3333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a:xfrm>
            <a:off x="494817" y="575966"/>
            <a:ext cx="11417697" cy="654856"/>
          </a:xfrm>
        </p:spPr>
        <p:txBody>
          <a:bodyPr>
            <a:normAutofit/>
          </a:bodyPr>
          <a:lstStyle/>
          <a:p>
            <a:r>
              <a:rPr lang="en-GB" dirty="0"/>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94817"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five main sections:</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Background and methodology </a:t>
            </a:r>
            <a:r>
              <a:rPr lang="en-GB" sz="1200" dirty="0">
                <a:latin typeface="Arial" panose="020B0604020202020204" pitchFamily="34" charset="0"/>
                <a:cs typeface="Arial" panose="020B0604020202020204" pitchFamily="34" charset="0"/>
              </a:rPr>
              <a:t>– provides information about the survey programme, how the survey is run, and how to interpret the data.</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Trust scores: Child and Adolescent Mental Health Services </a:t>
            </a:r>
            <a:r>
              <a:rPr lang="en-GB" sz="1200" dirty="0">
                <a:latin typeface="Arial" panose="020B0604020202020204" pitchFamily="34" charset="0"/>
                <a:cs typeface="Arial" panose="020B0604020202020204" pitchFamily="34" charset="0"/>
              </a:rPr>
              <a:t>– shows </a:t>
            </a:r>
            <a:r>
              <a:rPr lang="en-GB" sz="1200" dirty="0">
                <a:solidFill>
                  <a:srgbClr val="000000"/>
                </a:solidFill>
                <a:latin typeface="Arial" panose="020B0604020202020204" pitchFamily="34" charset="0"/>
                <a:cs typeface="Arial" panose="020B0604020202020204" pitchFamily="34" charset="0"/>
              </a:rPr>
              <a:t>how your trust scored for each evaluative question and the number of respondents for each question.</a:t>
            </a:r>
            <a:endParaRPr lang="en-GB" sz="1200" b="1"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Benchmarking: Assessment Service Groups </a:t>
            </a:r>
            <a:r>
              <a:rPr lang="en-GB" sz="1200" dirty="0">
                <a:latin typeface="Arial" panose="020B0604020202020204" pitchFamily="34" charset="0"/>
                <a:cs typeface="Arial" panose="020B0604020202020204" pitchFamily="34" charset="0"/>
              </a:rPr>
              <a:t>– </a:t>
            </a: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each individual ASG:</a:t>
            </a: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Adult Mental Health Services data, using the ‘expected range’ analysis technique. </a:t>
            </a:r>
          </a:p>
          <a:p>
            <a:pPr marL="628650" lvl="1"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lvl="1">
              <a:spcBef>
                <a:spcPts val="600"/>
              </a:spcBef>
            </a:pPr>
            <a:endParaRPr lang="en-GB" sz="1200" dirty="0">
              <a:latin typeface="Arial" panose="020B0604020202020204" pitchFamily="34" charset="0"/>
              <a:cs typeface="Arial" panose="020B0604020202020204" pitchFamily="34" charset="0"/>
            </a:endParaRP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Older People’s Mental Health Services data, using the ‘expected range’ analysis technique. </a:t>
            </a:r>
            <a:endParaRPr lang="en-GB" sz="1200" b="1" dirty="0">
              <a:latin typeface="Arial" panose="020B0604020202020204" pitchFamily="34" charset="0"/>
              <a:cs typeface="Arial" panose="020B0604020202020204" pitchFamily="34" charset="0"/>
            </a:endParaRP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Change over time: Assessment Service Groups </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includes your trust’s mean score for each evaluative question in the survey shown in a significance test table, comparing it to your 2023 mean. This allows you to see if your trust has made statistically significant improvements between survey years. Scores are provided for:</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No historical comparison is provided for the Child and Adolescent Mental Health Services due to low base sizes.</a:t>
            </a: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Comparison to other trusts </a:t>
            </a:r>
            <a:r>
              <a:rPr lang="en-GB" sz="1200" dirty="0">
                <a:latin typeface="Arial" panose="020B0604020202020204" pitchFamily="34" charset="0"/>
                <a:cs typeface="Arial" panose="020B0604020202020204" pitchFamily="34" charset="0"/>
              </a:rPr>
              <a:t>– 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p:txBody>
          <a:bodyPr>
            <a:normAutofit/>
          </a:bodyPr>
          <a:lstStyle/>
          <a:p>
            <a:r>
              <a:rPr lang="en-US" dirty="0"/>
              <a:t>Section 8. Crisis care access</a:t>
            </a:r>
            <a:endParaRPr lang="en-GB" dirty="0"/>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7_c" descr="Trust mean score trend data for Q7, plotted against the national average. ">
            <a:extLst>
              <a:ext uri="{FF2B5EF4-FFF2-40B4-BE49-F238E27FC236}">
                <a16:creationId xmlns:a16="http://schemas.microsoft.com/office/drawing/2014/main" id="{CC551B6F-94A3-8F78-21F8-8FD8B45BC0EB}"/>
              </a:ext>
            </a:extLst>
          </p:cNvPr>
          <p:cNvGraphicFramePr/>
          <p:nvPr>
            <p:extLst>
              <p:ext uri="{D42A27DB-BD31-4B8C-83A1-F6EECF244321}">
                <p14:modId xmlns:p14="http://schemas.microsoft.com/office/powerpoint/2010/main" val="419484546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7_sig" descr="Significant changes 2021 vs 2020&#10;Significant changes 2021 vs 2019" title="Significant changes">
            <a:extLst>
              <a:ext uri="{FF2B5EF4-FFF2-40B4-BE49-F238E27FC236}">
                <a16:creationId xmlns:a16="http://schemas.microsoft.com/office/drawing/2014/main" id="{6CFBA8D8-7A85-EED7-44FF-1552974682DE}"/>
              </a:ext>
            </a:extLst>
          </p:cNvPr>
          <p:cNvGraphicFramePr>
            <a:graphicFrameLocks noGrp="1"/>
          </p:cNvGraphicFramePr>
          <p:nvPr>
            <p:extLst>
              <p:ext uri="{D42A27DB-BD31-4B8C-83A1-F6EECF244321}">
                <p14:modId xmlns:p14="http://schemas.microsoft.com/office/powerpoint/2010/main" val="381030292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0_sig" descr="Significant changes 2021 vs 2020&#10;Significant changes 2021 vs 2019" title="Significant changes">
            <a:extLst>
              <a:ext uri="{FF2B5EF4-FFF2-40B4-BE49-F238E27FC236}">
                <a16:creationId xmlns:a16="http://schemas.microsoft.com/office/drawing/2014/main" id="{BA523A08-804B-F247-7BB9-2B3BCEB355B6}"/>
              </a:ext>
            </a:extLst>
          </p:cNvPr>
          <p:cNvGraphicFramePr>
            <a:graphicFrameLocks noGrp="1"/>
          </p:cNvGraphicFramePr>
          <p:nvPr>
            <p:extLst>
              <p:ext uri="{D42A27DB-BD31-4B8C-83A1-F6EECF244321}">
                <p14:modId xmlns:p14="http://schemas.microsoft.com/office/powerpoint/2010/main" val="33467770"/>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0_c" descr="Trust mean score trend data for Q7, plotted against the national average. ">
            <a:extLst>
              <a:ext uri="{FF2B5EF4-FFF2-40B4-BE49-F238E27FC236}">
                <a16:creationId xmlns:a16="http://schemas.microsoft.com/office/drawing/2014/main" id="{5F3F64D0-AC97-B982-8283-69A6B9336F3E}"/>
              </a:ext>
            </a:extLst>
          </p:cNvPr>
          <p:cNvGraphicFramePr/>
          <p:nvPr>
            <p:extLst>
              <p:ext uri="{D42A27DB-BD31-4B8C-83A1-F6EECF244321}">
                <p14:modId xmlns:p14="http://schemas.microsoft.com/office/powerpoint/2010/main" val="206806690"/>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0_t">
            <a:extLst>
              <a:ext uri="{FF2B5EF4-FFF2-40B4-BE49-F238E27FC236}">
                <a16:creationId xmlns:a16="http://schemas.microsoft.com/office/drawing/2014/main" id="{CBBE4120-B2F9-4FED-7780-63018490EF16}"/>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71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7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201;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199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86973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p:txBody>
          <a:bodyPr>
            <a:normAutofit/>
          </a:bodyPr>
          <a:lstStyle/>
          <a:p>
            <a:r>
              <a:rPr lang="en-US" dirty="0"/>
              <a:t>Section 9. Support with other areas of life</a:t>
            </a:r>
            <a:endParaRPr lang="en-GB" dirty="0"/>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3_1_c" descr="Trust mean score trend data for Q7, plotted against the national average. ">
            <a:extLst>
              <a:ext uri="{FF2B5EF4-FFF2-40B4-BE49-F238E27FC236}">
                <a16:creationId xmlns:a16="http://schemas.microsoft.com/office/drawing/2014/main" id="{3C9EF042-9875-6053-F535-85C8C5F42341}"/>
              </a:ext>
            </a:extLst>
          </p:cNvPr>
          <p:cNvGraphicFramePr/>
          <p:nvPr>
            <p:extLst>
              <p:ext uri="{D42A27DB-BD31-4B8C-83A1-F6EECF244321}">
                <p14:modId xmlns:p14="http://schemas.microsoft.com/office/powerpoint/2010/main" val="181339599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3_1_sig" descr="Significant changes 2021 vs 2020&#10;Significant changes 2021 vs 2019" title="Significant changes">
            <a:extLst>
              <a:ext uri="{FF2B5EF4-FFF2-40B4-BE49-F238E27FC236}">
                <a16:creationId xmlns:a16="http://schemas.microsoft.com/office/drawing/2014/main" id="{BA24BC57-84C6-D5F5-1346-E2D944BE7814}"/>
              </a:ext>
            </a:extLst>
          </p:cNvPr>
          <p:cNvGraphicFramePr>
            <a:graphicFrameLocks noGrp="1"/>
          </p:cNvGraphicFramePr>
          <p:nvPr>
            <p:extLst>
              <p:ext uri="{D42A27DB-BD31-4B8C-83A1-F6EECF244321}">
                <p14:modId xmlns:p14="http://schemas.microsoft.com/office/powerpoint/2010/main" val="268992133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3_2_sig" descr="Significant changes 2021 vs 2020&#10;Significant changes 2021 vs 2019" title="Significant changes">
            <a:extLst>
              <a:ext uri="{FF2B5EF4-FFF2-40B4-BE49-F238E27FC236}">
                <a16:creationId xmlns:a16="http://schemas.microsoft.com/office/drawing/2014/main" id="{6F8D6C7B-E2D2-54DE-1918-12F789EC601F}"/>
              </a:ext>
            </a:extLst>
          </p:cNvPr>
          <p:cNvGraphicFramePr>
            <a:graphicFrameLocks noGrp="1"/>
          </p:cNvGraphicFramePr>
          <p:nvPr>
            <p:extLst>
              <p:ext uri="{D42A27DB-BD31-4B8C-83A1-F6EECF244321}">
                <p14:modId xmlns:p14="http://schemas.microsoft.com/office/powerpoint/2010/main" val="470051695"/>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3_2_c" descr="Trust mean score trend data for Q7, plotted against the national average. ">
            <a:extLst>
              <a:ext uri="{FF2B5EF4-FFF2-40B4-BE49-F238E27FC236}">
                <a16:creationId xmlns:a16="http://schemas.microsoft.com/office/drawing/2014/main" id="{56C18CF7-1B9B-B9AC-8D37-D5A8693AA41E}"/>
              </a:ext>
            </a:extLst>
          </p:cNvPr>
          <p:cNvGraphicFramePr/>
          <p:nvPr>
            <p:extLst>
              <p:ext uri="{D42A27DB-BD31-4B8C-83A1-F6EECF244321}">
                <p14:modId xmlns:p14="http://schemas.microsoft.com/office/powerpoint/2010/main" val="2049621585"/>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3_2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141;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123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3_1_t">
            <a:extLst>
              <a:ext uri="{FF2B5EF4-FFF2-40B4-BE49-F238E27FC236}">
                <a16:creationId xmlns:a16="http://schemas.microsoft.com/office/drawing/2014/main" id="{EA1A4F6B-E8E9-76F5-91FE-38787A1F504A}"/>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200;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195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25284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p:txBody>
          <a:bodyPr>
            <a:normAutofit/>
          </a:bodyPr>
          <a:lstStyle/>
          <a:p>
            <a:r>
              <a:rPr lang="en-US" dirty="0"/>
              <a:t>Section 9. Support with other areas of life (continued)</a:t>
            </a:r>
            <a:endParaRPr lang="en-GB" dirty="0"/>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3_3_c" descr="Trust mean score trend data for Q7, plotted against the national average. ">
            <a:extLst>
              <a:ext uri="{FF2B5EF4-FFF2-40B4-BE49-F238E27FC236}">
                <a16:creationId xmlns:a16="http://schemas.microsoft.com/office/drawing/2014/main" id="{A0664812-8E87-D493-67EB-F5F122EA0396}"/>
              </a:ext>
            </a:extLst>
          </p:cNvPr>
          <p:cNvGraphicFramePr/>
          <p:nvPr>
            <p:extLst>
              <p:ext uri="{D42A27DB-BD31-4B8C-83A1-F6EECF244321}">
                <p14:modId xmlns:p14="http://schemas.microsoft.com/office/powerpoint/2010/main" val="5869442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3_3_sig" descr="Significant changes 2021 vs 2020&#10;Significant changes 2021 vs 2019" title="Significant changes">
            <a:extLst>
              <a:ext uri="{FF2B5EF4-FFF2-40B4-BE49-F238E27FC236}">
                <a16:creationId xmlns:a16="http://schemas.microsoft.com/office/drawing/2014/main" id="{C01A0667-AA9B-7582-CE7C-8655CDF43CE8}"/>
              </a:ext>
            </a:extLst>
          </p:cNvPr>
          <p:cNvGraphicFramePr>
            <a:graphicFrameLocks noGrp="1"/>
          </p:cNvGraphicFramePr>
          <p:nvPr>
            <p:extLst>
              <p:ext uri="{D42A27DB-BD31-4B8C-83A1-F6EECF244321}">
                <p14:modId xmlns:p14="http://schemas.microsoft.com/office/powerpoint/2010/main" val="118244055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3_4_sig" descr="Significant changes 2021 vs 2020&#10;Significant changes 2021 vs 2019" title="Significant changes">
            <a:extLst>
              <a:ext uri="{FF2B5EF4-FFF2-40B4-BE49-F238E27FC236}">
                <a16:creationId xmlns:a16="http://schemas.microsoft.com/office/drawing/2014/main" id="{9829C402-ACD8-C19B-5BCE-5118BDC3F3F7}"/>
              </a:ext>
            </a:extLst>
          </p:cNvPr>
          <p:cNvGraphicFramePr>
            <a:graphicFrameLocks noGrp="1"/>
          </p:cNvGraphicFramePr>
          <p:nvPr>
            <p:extLst>
              <p:ext uri="{D42A27DB-BD31-4B8C-83A1-F6EECF244321}">
                <p14:modId xmlns:p14="http://schemas.microsoft.com/office/powerpoint/2010/main" val="1043340097"/>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3_4_c" descr="Trust mean score trend data for Q7, plotted against the national average. ">
            <a:extLst>
              <a:ext uri="{FF2B5EF4-FFF2-40B4-BE49-F238E27FC236}">
                <a16:creationId xmlns:a16="http://schemas.microsoft.com/office/drawing/2014/main" id="{3F5C6D7A-0D8F-E711-8B2D-0CA7BC31D134}"/>
              </a:ext>
            </a:extLst>
          </p:cNvPr>
          <p:cNvGraphicFramePr/>
          <p:nvPr>
            <p:extLst>
              <p:ext uri="{D42A27DB-BD31-4B8C-83A1-F6EECF244321}">
                <p14:modId xmlns:p14="http://schemas.microsoft.com/office/powerpoint/2010/main" val="3572586331"/>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3_4_t">
            <a:extLst>
              <a:ext uri="{FF2B5EF4-FFF2-40B4-BE49-F238E27FC236}">
                <a16:creationId xmlns:a16="http://schemas.microsoft.com/office/drawing/2014/main" id="{F16C8417-26C4-84E1-D00D-15910B355176}"/>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162;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3_3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163;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146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90631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913CB-8DBC-D235-4EB0-A1BC087C1EB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71E4D6-4BE9-628D-12F9-49099F9BE77B}"/>
              </a:ext>
            </a:extLst>
          </p:cNvPr>
          <p:cNvSpPr>
            <a:spLocks noGrp="1"/>
          </p:cNvSpPr>
          <p:nvPr>
            <p:ph type="title"/>
          </p:nvPr>
        </p:nvSpPr>
        <p:spPr/>
        <p:txBody>
          <a:bodyPr>
            <a:normAutofit/>
          </a:bodyPr>
          <a:lstStyle/>
          <a:p>
            <a:r>
              <a:rPr lang="en-US" dirty="0"/>
              <a:t>Section 9. Support with other areas of life (continued)</a:t>
            </a:r>
            <a:endParaRPr lang="en-GB" dirty="0"/>
          </a:p>
        </p:txBody>
      </p:sp>
      <p:sp>
        <p:nvSpPr>
          <p:cNvPr id="45" name="Slide Number Placeholder 1">
            <a:extLst>
              <a:ext uri="{FF2B5EF4-FFF2-40B4-BE49-F238E27FC236}">
                <a16:creationId xmlns:a16="http://schemas.microsoft.com/office/drawing/2014/main" id="{DD8ADC4B-21D2-4DA3-9A28-ED019B3E7C5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2_c" descr="Trust mean score trend data for Q7, plotted against the national average. ">
            <a:extLst>
              <a:ext uri="{FF2B5EF4-FFF2-40B4-BE49-F238E27FC236}">
                <a16:creationId xmlns:a16="http://schemas.microsoft.com/office/drawing/2014/main" id="{97BC23C1-014D-6F48-8E47-D017DA904F1C}"/>
              </a:ext>
            </a:extLst>
          </p:cNvPr>
          <p:cNvGraphicFramePr/>
          <p:nvPr>
            <p:extLst>
              <p:ext uri="{D42A27DB-BD31-4B8C-83A1-F6EECF244321}">
                <p14:modId xmlns:p14="http://schemas.microsoft.com/office/powerpoint/2010/main" val="335419331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2_sig" descr="Significant changes 2021 vs 2020&#10;Significant changes 2021 vs 2019" title="Significant changes">
            <a:extLst>
              <a:ext uri="{FF2B5EF4-FFF2-40B4-BE49-F238E27FC236}">
                <a16:creationId xmlns:a16="http://schemas.microsoft.com/office/drawing/2014/main" id="{4322A757-F02B-D7FD-A82E-743E7E6CC587}"/>
              </a:ext>
            </a:extLst>
          </p:cNvPr>
          <p:cNvGraphicFramePr>
            <a:graphicFrameLocks noGrp="1"/>
          </p:cNvGraphicFramePr>
          <p:nvPr>
            <p:extLst>
              <p:ext uri="{D42A27DB-BD31-4B8C-83A1-F6EECF244321}">
                <p14:modId xmlns:p14="http://schemas.microsoft.com/office/powerpoint/2010/main" val="185397593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Decrease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3338904345"/>
                  </a:ext>
                </a:extLst>
              </a:tr>
            </a:tbl>
          </a:graphicData>
        </a:graphic>
      </p:graphicFrame>
      <p:graphicFrame>
        <p:nvGraphicFramePr>
          <p:cNvPr id="17" name="Q34_sig" descr="Significant changes 2021 vs 2020&#10;Significant changes 2021 vs 2019" title="Significant changes">
            <a:extLst>
              <a:ext uri="{FF2B5EF4-FFF2-40B4-BE49-F238E27FC236}">
                <a16:creationId xmlns:a16="http://schemas.microsoft.com/office/drawing/2014/main" id="{6D01B600-92B6-D051-1661-272ED68C7DDC}"/>
              </a:ext>
            </a:extLst>
          </p:cNvPr>
          <p:cNvGraphicFramePr>
            <a:graphicFrameLocks noGrp="1"/>
          </p:cNvGraphicFramePr>
          <p:nvPr>
            <p:extLst>
              <p:ext uri="{D42A27DB-BD31-4B8C-83A1-F6EECF244321}">
                <p14:modId xmlns:p14="http://schemas.microsoft.com/office/powerpoint/2010/main" val="1482864832"/>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4_c" descr="Trust mean score trend data for Q7, plotted against the national average. ">
            <a:extLst>
              <a:ext uri="{FF2B5EF4-FFF2-40B4-BE49-F238E27FC236}">
                <a16:creationId xmlns:a16="http://schemas.microsoft.com/office/drawing/2014/main" id="{6E4C6D65-5C0B-4838-1F55-3B15BB6621A9}"/>
              </a:ext>
            </a:extLst>
          </p:cNvPr>
          <p:cNvGraphicFramePr/>
          <p:nvPr>
            <p:extLst>
              <p:ext uri="{D42A27DB-BD31-4B8C-83A1-F6EECF244321}">
                <p14:modId xmlns:p14="http://schemas.microsoft.com/office/powerpoint/2010/main" val="713822614"/>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4_t">
            <a:extLst>
              <a:ext uri="{FF2B5EF4-FFF2-40B4-BE49-F238E27FC236}">
                <a16:creationId xmlns:a16="http://schemas.microsoft.com/office/drawing/2014/main" id="{3C3141BB-6145-7CC8-9E18-96928DC6C864}"/>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151;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2_t">
            <a:extLst>
              <a:ext uri="{FF2B5EF4-FFF2-40B4-BE49-F238E27FC236}">
                <a16:creationId xmlns:a16="http://schemas.microsoft.com/office/drawing/2014/main" id="{296EA2EF-D441-9CAC-AEC9-2A0046A855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didn't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134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19129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p:txBody>
          <a:bodyPr>
            <a:normAutofit/>
          </a:bodyPr>
          <a:lstStyle/>
          <a:p>
            <a:r>
              <a:rPr lang="en-US" dirty="0"/>
              <a:t>Section 10. Support in accessing care</a:t>
            </a:r>
            <a:endParaRPr lang="en-GB" dirty="0"/>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5_c" descr="Trust mean score trend data for Q7, plotted against the national average. ">
            <a:extLst>
              <a:ext uri="{FF2B5EF4-FFF2-40B4-BE49-F238E27FC236}">
                <a16:creationId xmlns:a16="http://schemas.microsoft.com/office/drawing/2014/main" id="{D959E62E-AB23-36EE-B9C5-FFBA0BCB8924}"/>
              </a:ext>
            </a:extLst>
          </p:cNvPr>
          <p:cNvGraphicFramePr/>
          <p:nvPr>
            <p:extLst>
              <p:ext uri="{D42A27DB-BD31-4B8C-83A1-F6EECF244321}">
                <p14:modId xmlns:p14="http://schemas.microsoft.com/office/powerpoint/2010/main" val="51218881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5_sig" descr="Significant changes 2021 vs 2020&#10;Significant changes 2021 vs 2019" title="Significant changes">
            <a:extLst>
              <a:ext uri="{FF2B5EF4-FFF2-40B4-BE49-F238E27FC236}">
                <a16:creationId xmlns:a16="http://schemas.microsoft.com/office/drawing/2014/main" id="{976017F3-1C55-00ED-2B13-E1448BA95022}"/>
              </a:ext>
            </a:extLst>
          </p:cNvPr>
          <p:cNvGraphicFramePr>
            <a:graphicFrameLocks noGrp="1"/>
          </p:cNvGraphicFramePr>
          <p:nvPr>
            <p:extLst>
              <p:ext uri="{D42A27DB-BD31-4B8C-83A1-F6EECF244321}">
                <p14:modId xmlns:p14="http://schemas.microsoft.com/office/powerpoint/2010/main" val="967573403"/>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8_sig" descr="Significant changes 2021 vs 2020&#10;Significant changes 2021 vs 2019" title="Significant changes">
            <a:extLst>
              <a:ext uri="{FF2B5EF4-FFF2-40B4-BE49-F238E27FC236}">
                <a16:creationId xmlns:a16="http://schemas.microsoft.com/office/drawing/2014/main" id="{E21EBF90-4E41-FA49-8693-1ECF6F26D4E6}"/>
              </a:ext>
            </a:extLst>
          </p:cNvPr>
          <p:cNvGraphicFramePr>
            <a:graphicFrameLocks noGrp="1"/>
          </p:cNvGraphicFramePr>
          <p:nvPr>
            <p:extLst>
              <p:ext uri="{D42A27DB-BD31-4B8C-83A1-F6EECF244321}">
                <p14:modId xmlns:p14="http://schemas.microsoft.com/office/powerpoint/2010/main" val="3083858344"/>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8_c" descr="Trust mean score trend data for Q7, plotted against the national average. ">
            <a:extLst>
              <a:ext uri="{FF2B5EF4-FFF2-40B4-BE49-F238E27FC236}">
                <a16:creationId xmlns:a16="http://schemas.microsoft.com/office/drawing/2014/main" id="{E837F624-5260-DFBE-C7F9-49D9E04D5710}"/>
              </a:ext>
            </a:extLst>
          </p:cNvPr>
          <p:cNvGraphicFramePr/>
          <p:nvPr>
            <p:extLst>
              <p:ext uri="{D42A27DB-BD31-4B8C-83A1-F6EECF244321}">
                <p14:modId xmlns:p14="http://schemas.microsoft.com/office/powerpoint/2010/main" val="3098529244"/>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8_t">
            <a:extLst>
              <a:ext uri="{FF2B5EF4-FFF2-40B4-BE49-F238E27FC236}">
                <a16:creationId xmlns:a16="http://schemas.microsoft.com/office/drawing/2014/main" id="{08447FA9-6E3E-6D63-AC94-C8E0869BAF8E}"/>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needed support to access their care and treatment. Respondents who stated that they didn't receive any support or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56;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64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5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168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64815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p:txBody>
          <a:bodyPr>
            <a:normAutofit/>
          </a:bodyPr>
          <a:lstStyle/>
          <a:p>
            <a:r>
              <a:rPr lang="en-US" dirty="0"/>
              <a:t>Section 11. Respect, dignity and compassion</a:t>
            </a:r>
            <a:endParaRPr lang="en-GB" dirty="0"/>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3_c" descr="Trust mean score trend data for Q7, plotted against the national average. ">
            <a:extLst>
              <a:ext uri="{FF2B5EF4-FFF2-40B4-BE49-F238E27FC236}">
                <a16:creationId xmlns:a16="http://schemas.microsoft.com/office/drawing/2014/main" id="{F4D3DAB5-E4A1-47EB-B93F-770E7E24031A}"/>
              </a:ext>
            </a:extLst>
          </p:cNvPr>
          <p:cNvGraphicFramePr/>
          <p:nvPr>
            <p:extLst>
              <p:ext uri="{D42A27DB-BD31-4B8C-83A1-F6EECF244321}">
                <p14:modId xmlns:p14="http://schemas.microsoft.com/office/powerpoint/2010/main" val="462228442"/>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3_sig" descr="Significant changes 2021 vs 2020&#10;Significant changes 2021 vs 2019" title="Significant changes">
            <a:extLst>
              <a:ext uri="{FF2B5EF4-FFF2-40B4-BE49-F238E27FC236}">
                <a16:creationId xmlns:a16="http://schemas.microsoft.com/office/drawing/2014/main" id="{10D04B18-DD55-BA07-4867-176CCCB2217C}"/>
              </a:ext>
            </a:extLst>
          </p:cNvPr>
          <p:cNvGraphicFramePr>
            <a:graphicFrameLocks noGrp="1"/>
          </p:cNvGraphicFramePr>
          <p:nvPr>
            <p:extLst>
              <p:ext uri="{D42A27DB-BD31-4B8C-83A1-F6EECF244321}">
                <p14:modId xmlns:p14="http://schemas.microsoft.com/office/powerpoint/2010/main" val="278842563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40_sig" descr="Significant changes 2021 vs 2020&#10;Significant changes 2021 vs 2019" title="Significant changes">
            <a:extLst>
              <a:ext uri="{FF2B5EF4-FFF2-40B4-BE49-F238E27FC236}">
                <a16:creationId xmlns:a16="http://schemas.microsoft.com/office/drawing/2014/main" id="{AB0A7884-211E-08A5-8AFA-425E7EB19F23}"/>
              </a:ext>
            </a:extLst>
          </p:cNvPr>
          <p:cNvGraphicFramePr>
            <a:graphicFrameLocks noGrp="1"/>
          </p:cNvGraphicFramePr>
          <p:nvPr>
            <p:extLst>
              <p:ext uri="{D42A27DB-BD31-4B8C-83A1-F6EECF244321}">
                <p14:modId xmlns:p14="http://schemas.microsoft.com/office/powerpoint/2010/main" val="2411635314"/>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40_c" descr="Trust mean score trend data for Q7, plotted against the national average. ">
            <a:extLst>
              <a:ext uri="{FF2B5EF4-FFF2-40B4-BE49-F238E27FC236}">
                <a16:creationId xmlns:a16="http://schemas.microsoft.com/office/drawing/2014/main" id="{2FDCB14D-84EC-6FED-F332-D56769D84254}"/>
              </a:ext>
            </a:extLst>
          </p:cNvPr>
          <p:cNvGraphicFramePr/>
          <p:nvPr>
            <p:extLst>
              <p:ext uri="{D42A27DB-BD31-4B8C-83A1-F6EECF244321}">
                <p14:modId xmlns:p14="http://schemas.microsoft.com/office/powerpoint/2010/main" val="2219635660"/>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40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225;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224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3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226;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217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42525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p:txBody>
          <a:bodyPr>
            <a:normAutofit/>
          </a:bodyPr>
          <a:lstStyle/>
          <a:p>
            <a:r>
              <a:rPr lang="en-US" dirty="0"/>
              <a:t>Section 12. Overall experience</a:t>
            </a:r>
            <a:endParaRPr lang="en-GB" dirty="0"/>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9_c" descr="Trust mean score trend data for Q7, plotted against the national average. ">
            <a:extLst>
              <a:ext uri="{FF2B5EF4-FFF2-40B4-BE49-F238E27FC236}">
                <a16:creationId xmlns:a16="http://schemas.microsoft.com/office/drawing/2014/main" id="{927FF253-28B8-C048-F5CE-C02C3594DD36}"/>
              </a:ext>
            </a:extLst>
          </p:cNvPr>
          <p:cNvGraphicFramePr/>
          <p:nvPr>
            <p:extLst>
              <p:ext uri="{D42A27DB-BD31-4B8C-83A1-F6EECF244321}">
                <p14:modId xmlns:p14="http://schemas.microsoft.com/office/powerpoint/2010/main" val="1317311066"/>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9_sig" descr="Significant changes 2021 vs 2020&#10;Significant changes 2021 vs 2019" title="Significant changes">
            <a:extLst>
              <a:ext uri="{FF2B5EF4-FFF2-40B4-BE49-F238E27FC236}">
                <a16:creationId xmlns:a16="http://schemas.microsoft.com/office/drawing/2014/main" id="{2CEB3A83-6999-070A-E3F3-BE4BFD159D29}"/>
              </a:ext>
            </a:extLst>
          </p:cNvPr>
          <p:cNvGraphicFramePr>
            <a:graphicFrameLocks noGrp="1"/>
          </p:cNvGraphicFramePr>
          <p:nvPr>
            <p:extLst>
              <p:ext uri="{D42A27DB-BD31-4B8C-83A1-F6EECF244321}">
                <p14:modId xmlns:p14="http://schemas.microsoft.com/office/powerpoint/2010/main" val="385518642"/>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39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224;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224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70170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p:txBody>
          <a:bodyPr>
            <a:normAutofit/>
          </a:bodyPr>
          <a:lstStyle/>
          <a:p>
            <a:r>
              <a:rPr lang="en-US" dirty="0"/>
              <a:t>Section 13. Feedback</a:t>
            </a:r>
            <a:endParaRPr lang="en-GB" dirty="0"/>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41_c" descr="Trust mean score trend data for Q7, plotted against the national average. ">
            <a:extLst>
              <a:ext uri="{FF2B5EF4-FFF2-40B4-BE49-F238E27FC236}">
                <a16:creationId xmlns:a16="http://schemas.microsoft.com/office/drawing/2014/main" id="{4BBB4468-36BC-069E-FA1C-E0E951612103}"/>
              </a:ext>
            </a:extLst>
          </p:cNvPr>
          <p:cNvGraphicFramePr/>
          <p:nvPr>
            <p:extLst>
              <p:ext uri="{D42A27DB-BD31-4B8C-83A1-F6EECF244321}">
                <p14:modId xmlns:p14="http://schemas.microsoft.com/office/powerpoint/2010/main" val="67094970"/>
              </p:ext>
            </p:extLst>
          </p:nvPr>
        </p:nvGraphicFramePr>
        <p:xfrm>
          <a:off x="419970" y="1391398"/>
          <a:ext cx="5468620" cy="39128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41_sig" descr="Significant changes 2021 vs 2020&#10;Significant changes 2021 vs 2019" title="Significant changes">
            <a:extLst>
              <a:ext uri="{FF2B5EF4-FFF2-40B4-BE49-F238E27FC236}">
                <a16:creationId xmlns:a16="http://schemas.microsoft.com/office/drawing/2014/main" id="{36AFD0E3-F3A1-65FE-1689-F37D6C142C24}"/>
              </a:ext>
            </a:extLst>
          </p:cNvPr>
          <p:cNvGraphicFramePr>
            <a:graphicFrameLocks noGrp="1"/>
          </p:cNvGraphicFramePr>
          <p:nvPr>
            <p:extLst>
              <p:ext uri="{D42A27DB-BD31-4B8C-83A1-F6EECF244321}">
                <p14:modId xmlns:p14="http://schemas.microsoft.com/office/powerpoint/2010/main" val="194568953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41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187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47256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2822B-7773-000D-731B-E28BE28BE72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F8485DB-2D85-8E1A-5F18-3565300036F9}"/>
              </a:ext>
            </a:extLst>
          </p:cNvPr>
          <p:cNvSpPr>
            <a:spLocks noGrp="1"/>
          </p:cNvSpPr>
          <p:nvPr>
            <p:ph type="title"/>
          </p:nvPr>
        </p:nvSpPr>
        <p:spPr>
          <a:xfrm>
            <a:off x="628768" y="1913524"/>
            <a:ext cx="983156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79480EBD-9C81-098D-868B-737701CD0EF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68</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0725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US" dirty="0"/>
              <a:t>Section 1. Support while waiting</a:t>
            </a:r>
            <a:endParaRPr lang="en-GB" dirty="0"/>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0E2CC965-229A-8FF6-1A49-39540B4F229A}"/>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61062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E0F24-4456-A5BC-8E12-C41BC1FA21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520749-A93C-2957-3A6D-D7D0D3B48626}"/>
              </a:ext>
            </a:extLst>
          </p:cNvPr>
          <p:cNvSpPr>
            <a:spLocks noGrp="1"/>
          </p:cNvSpPr>
          <p:nvPr>
            <p:ph type="title"/>
          </p:nvPr>
        </p:nvSpPr>
        <p:spPr>
          <a:xfrm>
            <a:off x="504031" y="613664"/>
            <a:ext cx="11417697" cy="654856"/>
          </a:xfrm>
        </p:spPr>
        <p:txBody>
          <a:bodyPr>
            <a:normAutofit/>
          </a:bodyPr>
          <a:lstStyle/>
          <a:p>
            <a:r>
              <a:rPr lang="en-GB" dirty="0"/>
              <a:t>Using the survey results (continued)</a:t>
            </a:r>
          </a:p>
        </p:txBody>
      </p:sp>
      <p:sp>
        <p:nvSpPr>
          <p:cNvPr id="14" name="TextBox 13">
            <a:extLst>
              <a:ext uri="{FF2B5EF4-FFF2-40B4-BE49-F238E27FC236}">
                <a16:creationId xmlns:a16="http://schemas.microsoft.com/office/drawing/2014/main" id="{8284AB84-5351-D16F-A2C4-1F2D7B206F2D}"/>
              </a:ext>
            </a:extLst>
          </p:cNvPr>
          <p:cNvSpPr txBox="1"/>
          <p:nvPr/>
        </p:nvSpPr>
        <p:spPr>
          <a:xfrm>
            <a:off x="504031" y="1320799"/>
            <a:ext cx="11268000" cy="492353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two types of graphs: </a:t>
            </a:r>
            <a:r>
              <a:rPr lang="en-US" sz="1200" dirty="0">
                <a:latin typeface="Arial" panose="020B0604020202020204" pitchFamily="34" charset="0"/>
                <a:cs typeface="Arial" panose="020B0604020202020204" pitchFamily="34" charset="0"/>
              </a:rPr>
              <a:t>one </a:t>
            </a:r>
            <a:r>
              <a:rPr lang="en-GB" sz="1200" dirty="0">
                <a:latin typeface="Arial" panose="020B0604020202020204" pitchFamily="34" charset="0"/>
                <a:cs typeface="Arial" panose="020B0604020202020204" pitchFamily="34" charset="0"/>
              </a:rPr>
              <a:t>which presents your individual trusts’ scores, and one showing how the scores for your trust compare to the scores achieved by all trusts that shared the ASG data. 52 trusts out of the total 53 that took part in the 2024 survey shared ASG information.</a:t>
            </a:r>
          </a:p>
          <a:p>
            <a:pPr>
              <a:spcBef>
                <a:spcPts val="600"/>
              </a:spcBef>
              <a:spcAft>
                <a:spcPts val="600"/>
              </a:spcAft>
            </a:pPr>
            <a:r>
              <a:rPr lang="en-GB" sz="1200" dirty="0">
                <a:latin typeface="Arial" panose="020B0604020202020204" pitchFamily="34" charset="0"/>
                <a:cs typeface="Arial" panose="020B0604020202020204" pitchFamily="34" charset="0"/>
              </a:rPr>
              <a:t>The chart type used in the section ‘Trust scores Child and Adolescent Mental Health Services’ </a:t>
            </a:r>
            <a:r>
              <a:rPr lang="en-US" sz="1200" dirty="0">
                <a:latin typeface="Arial" panose="020B0604020202020204" pitchFamily="34" charset="0"/>
                <a:cs typeface="Arial" panose="020B0604020202020204" pitchFamily="34" charset="0"/>
              </a:rPr>
              <a:t>provides your trust scores for each evaluative question.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a:t>
            </a:r>
            <a:r>
              <a:rPr lang="en-US" sz="1200" dirty="0">
                <a:latin typeface="Arial" panose="020B0604020202020204" pitchFamily="34" charset="0"/>
                <a:cs typeface="Arial" panose="020B0604020202020204" pitchFamily="34" charset="0"/>
              </a:rPr>
              <a:t>the sections ‘Benchmarking Adult Mental Health Services and Older People’s Mental Health Services’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use</a:t>
            </a:r>
            <a:r>
              <a:rPr lang="en-GB" sz="1200" dirty="0">
                <a:latin typeface="Arial" panose="020B0604020202020204" pitchFamily="34" charset="0"/>
                <a:cs typeface="Arial" panose="020B0604020202020204" pitchFamily="34" charset="0"/>
              </a:rPr>
              <a:t>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Other data sources</a:t>
            </a:r>
          </a:p>
          <a:p>
            <a:pPr>
              <a:spcBef>
                <a:spcPts val="600"/>
              </a:spcBef>
              <a:spcAft>
                <a:spcPts val="600"/>
              </a:spcAft>
            </a:pPr>
            <a:r>
              <a:rPr lang="en-GB" sz="1200" dirty="0">
                <a:latin typeface="Arial" panose="020B0604020202020204" pitchFamily="34" charset="0"/>
                <a:cs typeface="Arial" panose="020B0604020202020204" pitchFamily="34" charset="0"/>
              </a:rPr>
              <a:t>More information is available about the following topics at their respective websites, listed below:</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Full national results; technical document: </a:t>
            </a:r>
            <a:r>
              <a:rPr lang="en-GB" sz="1200" dirty="0">
                <a:latin typeface="Arial" panose="020B0604020202020204" pitchFamily="34" charset="0"/>
                <a:cs typeface="Arial" panose="020B0604020202020204" pitchFamily="34" charset="0"/>
                <a:hlinkClick r:id="rId4"/>
              </a:rPr>
              <a:t>http://www.cqc.org.uk/cmhsurvey</a:t>
            </a:r>
            <a:endParaRPr lang="en-GB" sz="1200" dirty="0">
              <a:latin typeface="Arial" panose="020B0604020202020204" pitchFamily="34" charset="0"/>
              <a:cs typeface="Arial" panose="020B0604020202020204" pitchFamily="34" charset="0"/>
            </a:endParaRP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National and trust-level data for all trusts who took part in the Community Mental Health Survey 2024 </a:t>
            </a:r>
            <a:r>
              <a:rPr lang="en-GB" sz="1200" dirty="0">
                <a:latin typeface="Arial" panose="020B0604020202020204" pitchFamily="34" charset="0"/>
                <a:cs typeface="Arial" panose="020B0604020202020204" pitchFamily="34" charset="0"/>
                <a:hlinkClick r:id="rId5"/>
              </a:rPr>
              <a:t>https://nhssurveys.org/surveys/survey/05-community-mental-health/</a:t>
            </a:r>
            <a:r>
              <a:rPr lang="en-GB" sz="1200" dirty="0">
                <a:latin typeface="Arial" panose="020B0604020202020204" pitchFamily="34" charset="0"/>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on the NHS Patient Survey Programme, including results from other surveys: </a:t>
            </a:r>
            <a:r>
              <a:rPr lang="en-GB" sz="1200" dirty="0">
                <a:latin typeface="Arial" panose="020B0604020202020204" pitchFamily="34" charset="0"/>
                <a:cs typeface="Arial" panose="020B0604020202020204" pitchFamily="34" charset="0"/>
                <a:hlinkClick r:id="rId6"/>
              </a:rPr>
              <a:t>www.cqc.org.uk/content/surveys</a:t>
            </a:r>
            <a:r>
              <a:rPr lang="en-GB" sz="1200" dirty="0">
                <a:latin typeface="Arial" panose="020B0604020202020204" pitchFamily="34" charset="0"/>
                <a:cs typeface="Arial" panose="020B0604020202020204" pitchFamily="34" charset="0"/>
              </a:rPr>
              <a: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about how the CQC monitors providers: </a:t>
            </a:r>
            <a:r>
              <a:rPr lang="en-GB" sz="1200" dirty="0">
                <a:latin typeface="Arial" panose="020B0604020202020204" pitchFamily="34" charset="0"/>
                <a:cs typeface="Arial" panose="020B0604020202020204" pitchFamily="34" charset="0"/>
                <a:hlinkClick r:id="rId7"/>
              </a:rPr>
              <a:t>https://www.cqc.org.uk/what-we-do/how-we-use-information/using-data-monitor-services</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990989D7-B0C2-6FD4-E807-87C3F60F35F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6992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p:txBody>
          <a:bodyPr>
            <a:normAutofit/>
          </a:bodyPr>
          <a:lstStyle/>
          <a:p>
            <a:r>
              <a:rPr lang="en-US" dirty="0"/>
              <a:t>Section 2. Mental Health Team</a:t>
            </a:r>
            <a:endParaRPr lang="en-GB" dirty="0"/>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8_c" descr="Trust mean score trend data for Q7, plotted against the national average. ">
            <a:extLst>
              <a:ext uri="{FF2B5EF4-FFF2-40B4-BE49-F238E27FC236}">
                <a16:creationId xmlns:a16="http://schemas.microsoft.com/office/drawing/2014/main" id="{B5FA5B0C-794D-490C-937E-27E5D4B2FF26}"/>
              </a:ext>
            </a:extLst>
          </p:cNvPr>
          <p:cNvGraphicFramePr/>
          <p:nvPr>
            <p:extLst>
              <p:ext uri="{D42A27DB-BD31-4B8C-83A1-F6EECF244321}">
                <p14:modId xmlns:p14="http://schemas.microsoft.com/office/powerpoint/2010/main" val="287433642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8_sig" descr="Significant changes 2021 vs 2020&#10;Significant changes 2021 vs 2019" title="Significant changes">
            <a:extLst>
              <a:ext uri="{FF2B5EF4-FFF2-40B4-BE49-F238E27FC236}">
                <a16:creationId xmlns:a16="http://schemas.microsoft.com/office/drawing/2014/main" id="{C5ACE530-BD9B-8566-C1A6-5AF29C295DB5}"/>
              </a:ext>
            </a:extLst>
          </p:cNvPr>
          <p:cNvGraphicFramePr>
            <a:graphicFrameLocks noGrp="1"/>
          </p:cNvGraphicFramePr>
          <p:nvPr>
            <p:extLst>
              <p:ext uri="{D42A27DB-BD31-4B8C-83A1-F6EECF244321}">
                <p14:modId xmlns:p14="http://schemas.microsoft.com/office/powerpoint/2010/main" val="3235311186"/>
              </p:ext>
            </p:extLst>
          </p:nvPr>
        </p:nvGraphicFramePr>
        <p:xfrm>
          <a:off x="1170273" y="5228828"/>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17" name="Q10_sig" descr="Significant changes 2021 vs 2020&#10;Significant changes 2021 vs 2019" title="Significant changes">
            <a:extLst>
              <a:ext uri="{FF2B5EF4-FFF2-40B4-BE49-F238E27FC236}">
                <a16:creationId xmlns:a16="http://schemas.microsoft.com/office/drawing/2014/main" id="{CC523CAE-0AA3-480B-1046-29822A8554E3}"/>
              </a:ext>
            </a:extLst>
          </p:cNvPr>
          <p:cNvGraphicFramePr>
            <a:graphicFrameLocks noGrp="1"/>
          </p:cNvGraphicFramePr>
          <p:nvPr>
            <p:extLst>
              <p:ext uri="{D42A27DB-BD31-4B8C-83A1-F6EECF244321}">
                <p14:modId xmlns:p14="http://schemas.microsoft.com/office/powerpoint/2010/main" val="3877594669"/>
              </p:ext>
            </p:extLst>
          </p:nvPr>
        </p:nvGraphicFramePr>
        <p:xfrm>
          <a:off x="6989320" y="5229979"/>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18" name="Q10_c" descr="Trust mean score trend data for Q7, plotted against the national average. ">
            <a:extLst>
              <a:ext uri="{FF2B5EF4-FFF2-40B4-BE49-F238E27FC236}">
                <a16:creationId xmlns:a16="http://schemas.microsoft.com/office/drawing/2014/main" id="{749F9519-1BDB-BD9E-A1F6-11811D26B22C}"/>
              </a:ext>
            </a:extLst>
          </p:cNvPr>
          <p:cNvGraphicFramePr/>
          <p:nvPr>
            <p:extLst>
              <p:ext uri="{D42A27DB-BD31-4B8C-83A1-F6EECF244321}">
                <p14:modId xmlns:p14="http://schemas.microsoft.com/office/powerpoint/2010/main" val="562954391"/>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0_t">
            <a:extLst>
              <a:ext uri="{FF2B5EF4-FFF2-40B4-BE49-F238E27FC236}">
                <a16:creationId xmlns:a16="http://schemas.microsoft.com/office/drawing/2014/main" id="{390AE452-8C6C-1F5E-14A9-5142BF2EACBD}"/>
              </a:ext>
            </a:extLst>
          </p:cNvPr>
          <p:cNvSpPr/>
          <p:nvPr/>
        </p:nvSpPr>
        <p:spPr>
          <a:xfrm>
            <a:off x="6927669" y="5631134"/>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631134"/>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CAC4E9D-1640-0A05-8EDA-E1B5663D65C9}"/>
              </a:ext>
            </a:extLst>
          </p:cNvPr>
          <p:cNvSpPr txBox="1"/>
          <p:nvPr/>
        </p:nvSpPr>
        <p:spPr>
          <a:xfrm>
            <a:off x="1065398" y="6213358"/>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5094483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p:txBody>
          <a:bodyPr>
            <a:normAutofit/>
          </a:bodyPr>
          <a:lstStyle/>
          <a:p>
            <a:r>
              <a:rPr lang="en-US" dirty="0"/>
              <a:t>Section 2. Mental Health Team (continued)</a:t>
            </a:r>
            <a:endParaRPr lang="en-GB" dirty="0"/>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1_c" descr="Trust mean score trend data for Q7, plotted against the national average. ">
            <a:extLst>
              <a:ext uri="{FF2B5EF4-FFF2-40B4-BE49-F238E27FC236}">
                <a16:creationId xmlns:a16="http://schemas.microsoft.com/office/drawing/2014/main" id="{FCC586BB-2A2F-2CE1-0A5A-02F1E6614047}"/>
              </a:ext>
            </a:extLst>
          </p:cNvPr>
          <p:cNvGraphicFramePr/>
          <p:nvPr>
            <p:extLst>
              <p:ext uri="{D42A27DB-BD31-4B8C-83A1-F6EECF244321}">
                <p14:modId xmlns:p14="http://schemas.microsoft.com/office/powerpoint/2010/main" val="370372849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1_sig" descr="Significant changes 2021 vs 2020&#10;Significant changes 2021 vs 2019" title="Significant changes">
            <a:extLst>
              <a:ext uri="{FF2B5EF4-FFF2-40B4-BE49-F238E27FC236}">
                <a16:creationId xmlns:a16="http://schemas.microsoft.com/office/drawing/2014/main" id="{E37F1CD0-C386-F3F8-ED12-E8D529DA403F}"/>
              </a:ext>
            </a:extLst>
          </p:cNvPr>
          <p:cNvGraphicFramePr>
            <a:graphicFrameLocks noGrp="1"/>
          </p:cNvGraphicFramePr>
          <p:nvPr>
            <p:extLst>
              <p:ext uri="{D42A27DB-BD31-4B8C-83A1-F6EECF244321}">
                <p14:modId xmlns:p14="http://schemas.microsoft.com/office/powerpoint/2010/main" val="16739735"/>
              </p:ext>
            </p:extLst>
          </p:nvPr>
        </p:nvGraphicFramePr>
        <p:xfrm>
          <a:off x="1170273" y="5247531"/>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17" name="Q12_sig" descr="Significant changes 2021 vs 2020&#10;Significant changes 2021 vs 2019" title="Significant changes">
            <a:extLst>
              <a:ext uri="{FF2B5EF4-FFF2-40B4-BE49-F238E27FC236}">
                <a16:creationId xmlns:a16="http://schemas.microsoft.com/office/drawing/2014/main" id="{B78298F3-271F-3CC6-C424-916984FC8438}"/>
              </a:ext>
            </a:extLst>
          </p:cNvPr>
          <p:cNvGraphicFramePr>
            <a:graphicFrameLocks noGrp="1"/>
          </p:cNvGraphicFramePr>
          <p:nvPr>
            <p:extLst>
              <p:ext uri="{D42A27DB-BD31-4B8C-83A1-F6EECF244321}">
                <p14:modId xmlns:p14="http://schemas.microsoft.com/office/powerpoint/2010/main" val="2827722584"/>
              </p:ext>
            </p:extLst>
          </p:nvPr>
        </p:nvGraphicFramePr>
        <p:xfrm>
          <a:off x="6960444" y="5247531"/>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18" name="Q12_c" descr="Trust mean score trend data for Q7, plotted against the national average. ">
            <a:extLst>
              <a:ext uri="{FF2B5EF4-FFF2-40B4-BE49-F238E27FC236}">
                <a16:creationId xmlns:a16="http://schemas.microsoft.com/office/drawing/2014/main" id="{DD79F62D-9F31-CABE-2B66-078B85FA69CD}"/>
              </a:ext>
            </a:extLst>
          </p:cNvPr>
          <p:cNvGraphicFramePr/>
          <p:nvPr>
            <p:extLst>
              <p:ext uri="{D42A27DB-BD31-4B8C-83A1-F6EECF244321}">
                <p14:modId xmlns:p14="http://schemas.microsoft.com/office/powerpoint/2010/main" val="2816636212"/>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2_t">
            <a:extLst>
              <a:ext uri="{FF2B5EF4-FFF2-40B4-BE49-F238E27FC236}">
                <a16:creationId xmlns:a16="http://schemas.microsoft.com/office/drawing/2014/main" id="{6C49C5AF-D457-C609-DD64-F1209EE0C048}"/>
              </a:ext>
            </a:extLst>
          </p:cNvPr>
          <p:cNvSpPr/>
          <p:nvPr/>
        </p:nvSpPr>
        <p:spPr>
          <a:xfrm>
            <a:off x="6855569" y="5615847"/>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1_t">
            <a:extLst>
              <a:ext uri="{FF2B5EF4-FFF2-40B4-BE49-F238E27FC236}">
                <a16:creationId xmlns:a16="http://schemas.microsoft.com/office/drawing/2014/main" id="{20485D29-1629-AC68-E01D-5D7CBAA80C92}"/>
              </a:ext>
            </a:extLst>
          </p:cNvPr>
          <p:cNvSpPr/>
          <p:nvPr/>
        </p:nvSpPr>
        <p:spPr>
          <a:xfrm>
            <a:off x="1055772" y="5606754"/>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776F302-8A29-BC83-E3FB-6574764FCE80}"/>
              </a:ext>
            </a:extLst>
          </p:cNvPr>
          <p:cNvSpPr txBox="1"/>
          <p:nvPr/>
        </p:nvSpPr>
        <p:spPr>
          <a:xfrm>
            <a:off x="1055772" y="6206192"/>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6488530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p:txBody>
          <a:bodyPr>
            <a:normAutofit/>
          </a:bodyPr>
          <a:lstStyle/>
          <a:p>
            <a:r>
              <a:rPr lang="en-US" dirty="0"/>
              <a:t>Section 3. Planning care</a:t>
            </a:r>
            <a:endParaRPr lang="en-GB" dirty="0"/>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4_c" descr="Trust mean score trend data for Q7, plotted against the national average. ">
            <a:extLst>
              <a:ext uri="{FF2B5EF4-FFF2-40B4-BE49-F238E27FC236}">
                <a16:creationId xmlns:a16="http://schemas.microsoft.com/office/drawing/2014/main" id="{60E51BA0-9B01-389D-7736-A38F2C8F1336}"/>
              </a:ext>
            </a:extLst>
          </p:cNvPr>
          <p:cNvGraphicFramePr/>
          <p:nvPr>
            <p:extLst>
              <p:ext uri="{D42A27DB-BD31-4B8C-83A1-F6EECF244321}">
                <p14:modId xmlns:p14="http://schemas.microsoft.com/office/powerpoint/2010/main" val="3111132876"/>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4_sig" descr="Significant changes 2021 vs 2020&#10;Significant changes 2021 vs 2019" title="Significant changes">
            <a:extLst>
              <a:ext uri="{FF2B5EF4-FFF2-40B4-BE49-F238E27FC236}">
                <a16:creationId xmlns:a16="http://schemas.microsoft.com/office/drawing/2014/main" id="{7273855A-E2E4-0807-04BA-8C3837047F25}"/>
              </a:ext>
            </a:extLst>
          </p:cNvPr>
          <p:cNvGraphicFramePr>
            <a:graphicFrameLocks noGrp="1"/>
          </p:cNvGraphicFramePr>
          <p:nvPr>
            <p:extLst>
              <p:ext uri="{D42A27DB-BD31-4B8C-83A1-F6EECF244321}">
                <p14:modId xmlns:p14="http://schemas.microsoft.com/office/powerpoint/2010/main" val="3535721090"/>
              </p:ext>
            </p:extLst>
          </p:nvPr>
        </p:nvGraphicFramePr>
        <p:xfrm>
          <a:off x="1189525" y="519094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sp>
        <p:nvSpPr>
          <p:cNvPr id="3" name="Q14_t">
            <a:extLst>
              <a:ext uri="{FF2B5EF4-FFF2-40B4-BE49-F238E27FC236}">
                <a16:creationId xmlns:a16="http://schemas.microsoft.com/office/drawing/2014/main" id="{106FC5B6-EBF8-E656-499E-5212B0A51A75}"/>
              </a:ext>
            </a:extLst>
          </p:cNvPr>
          <p:cNvSpPr/>
          <p:nvPr/>
        </p:nvSpPr>
        <p:spPr>
          <a:xfrm>
            <a:off x="1078029" y="5540193"/>
            <a:ext cx="5338283"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4D3809A-9518-9420-1986-3A207FC55697}"/>
              </a:ext>
            </a:extLst>
          </p:cNvPr>
          <p:cNvSpPr txBox="1"/>
          <p:nvPr/>
        </p:nvSpPr>
        <p:spPr>
          <a:xfrm>
            <a:off x="1078029" y="6216411"/>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18140831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E8677-D27E-A9B0-BAB0-CE100BEEFE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91091F-C873-38FF-E8E0-5EE442243D78}"/>
              </a:ext>
            </a:extLst>
          </p:cNvPr>
          <p:cNvSpPr>
            <a:spLocks noGrp="1"/>
          </p:cNvSpPr>
          <p:nvPr>
            <p:ph type="title"/>
          </p:nvPr>
        </p:nvSpPr>
        <p:spPr/>
        <p:txBody>
          <a:bodyPr>
            <a:normAutofit/>
          </a:bodyPr>
          <a:lstStyle/>
          <a:p>
            <a:r>
              <a:rPr lang="en-US" dirty="0"/>
              <a:t>Section 4. Involvement in care</a:t>
            </a:r>
            <a:endParaRPr lang="en-GB" dirty="0"/>
          </a:p>
        </p:txBody>
      </p:sp>
      <p:sp>
        <p:nvSpPr>
          <p:cNvPr id="45" name="Slide Number Placeholder 1">
            <a:extLst>
              <a:ext uri="{FF2B5EF4-FFF2-40B4-BE49-F238E27FC236}">
                <a16:creationId xmlns:a16="http://schemas.microsoft.com/office/drawing/2014/main" id="{D2019F37-21A8-2124-F1A5-7C48F38F4F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8_c" descr="Trust mean score trend data for Q7, plotted against the national average. ">
            <a:extLst>
              <a:ext uri="{FF2B5EF4-FFF2-40B4-BE49-F238E27FC236}">
                <a16:creationId xmlns:a16="http://schemas.microsoft.com/office/drawing/2014/main" id="{4DBC7CC3-BE19-6DAF-E764-A56B3BC2038D}"/>
              </a:ext>
            </a:extLst>
          </p:cNvPr>
          <p:cNvGraphicFramePr/>
          <p:nvPr>
            <p:extLst>
              <p:ext uri="{D42A27DB-BD31-4B8C-83A1-F6EECF244321}">
                <p14:modId xmlns:p14="http://schemas.microsoft.com/office/powerpoint/2010/main" val="362662456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8_sig" descr="Significant changes 2021 vs 2020&#10;Significant changes 2021 vs 2019" title="Significant changes">
            <a:extLst>
              <a:ext uri="{FF2B5EF4-FFF2-40B4-BE49-F238E27FC236}">
                <a16:creationId xmlns:a16="http://schemas.microsoft.com/office/drawing/2014/main" id="{B84E2AD2-95DF-F2E5-953C-04C7143872C9}"/>
              </a:ext>
            </a:extLst>
          </p:cNvPr>
          <p:cNvGraphicFramePr>
            <a:graphicFrameLocks noGrp="1"/>
          </p:cNvGraphicFramePr>
          <p:nvPr>
            <p:extLst>
              <p:ext uri="{D42A27DB-BD31-4B8C-83A1-F6EECF244321}">
                <p14:modId xmlns:p14="http://schemas.microsoft.com/office/powerpoint/2010/main" val="967562326"/>
              </p:ext>
            </p:extLst>
          </p:nvPr>
        </p:nvGraphicFramePr>
        <p:xfrm>
          <a:off x="1170273" y="5213258"/>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17" name="Q19_sig" descr="Significant changes 2021 vs 2020&#10;Significant changes 2021 vs 2019" title="Significant changes">
            <a:extLst>
              <a:ext uri="{FF2B5EF4-FFF2-40B4-BE49-F238E27FC236}">
                <a16:creationId xmlns:a16="http://schemas.microsoft.com/office/drawing/2014/main" id="{1DC19032-0E13-6B16-FCFA-8A1F7EB4684A}"/>
              </a:ext>
            </a:extLst>
          </p:cNvPr>
          <p:cNvGraphicFramePr>
            <a:graphicFrameLocks noGrp="1"/>
          </p:cNvGraphicFramePr>
          <p:nvPr>
            <p:extLst>
              <p:ext uri="{D42A27DB-BD31-4B8C-83A1-F6EECF244321}">
                <p14:modId xmlns:p14="http://schemas.microsoft.com/office/powerpoint/2010/main" val="2787323164"/>
              </p:ext>
            </p:extLst>
          </p:nvPr>
        </p:nvGraphicFramePr>
        <p:xfrm>
          <a:off x="7008570" y="5095837"/>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18" name="Q19_c" descr="Trust mean score trend data for Q7, plotted against the national average. ">
            <a:extLst>
              <a:ext uri="{FF2B5EF4-FFF2-40B4-BE49-F238E27FC236}">
                <a16:creationId xmlns:a16="http://schemas.microsoft.com/office/drawing/2014/main" id="{126E2474-26EA-A921-3A20-7B3D5FEF7205}"/>
              </a:ext>
            </a:extLst>
          </p:cNvPr>
          <p:cNvGraphicFramePr/>
          <p:nvPr>
            <p:extLst>
              <p:ext uri="{D42A27DB-BD31-4B8C-83A1-F6EECF244321}">
                <p14:modId xmlns:p14="http://schemas.microsoft.com/office/powerpoint/2010/main" val="535822124"/>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9_t">
            <a:extLst>
              <a:ext uri="{FF2B5EF4-FFF2-40B4-BE49-F238E27FC236}">
                <a16:creationId xmlns:a16="http://schemas.microsoft.com/office/drawing/2014/main" id="{179D294C-2406-BF68-D913-576CA6CFF044}"/>
              </a:ext>
            </a:extLst>
          </p:cNvPr>
          <p:cNvSpPr/>
          <p:nvPr/>
        </p:nvSpPr>
        <p:spPr>
          <a:xfrm>
            <a:off x="6908301" y="5528755"/>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want to be in control of their care, their care has now ended, or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8_t">
            <a:extLst>
              <a:ext uri="{FF2B5EF4-FFF2-40B4-BE49-F238E27FC236}">
                <a16:creationId xmlns:a16="http://schemas.microsoft.com/office/drawing/2014/main" id="{AF28689B-D33D-4C0F-785A-4C8F79268F0B}"/>
              </a:ext>
            </a:extLst>
          </p:cNvPr>
          <p:cNvSpPr/>
          <p:nvPr/>
        </p:nvSpPr>
        <p:spPr>
          <a:xfrm>
            <a:off x="1109771" y="5562508"/>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48EADC8-91C9-9D1C-F33D-D982C95F40AD}"/>
              </a:ext>
            </a:extLst>
          </p:cNvPr>
          <p:cNvSpPr txBox="1"/>
          <p:nvPr/>
        </p:nvSpPr>
        <p:spPr>
          <a:xfrm>
            <a:off x="1109771" y="6175086"/>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2084573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p:txBody>
          <a:bodyPr>
            <a:normAutofit/>
          </a:bodyPr>
          <a:lstStyle/>
          <a:p>
            <a:r>
              <a:rPr lang="en-US" dirty="0"/>
              <a:t>Section 5. Medication</a:t>
            </a:r>
            <a:endParaRPr lang="en-GB" dirty="0"/>
          </a:p>
        </p:txBody>
      </p:sp>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0F0DF8BA-3998-338F-91DE-9CDEA6530D09}"/>
              </a:ext>
            </a:extLst>
          </p:cNvPr>
          <p:cNvSpPr txBox="1">
            <a:spLocks/>
          </p:cNvSpPr>
          <p:nvPr/>
        </p:nvSpPr>
        <p:spPr>
          <a:xfrm>
            <a:off x="419970" y="1268520"/>
            <a:ext cx="11358988"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34786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650E1-D32B-CD75-76B7-BB81CEA769D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1AFEA31-97AF-A864-878B-68A9172D5471}"/>
              </a:ext>
            </a:extLst>
          </p:cNvPr>
          <p:cNvSpPr>
            <a:spLocks noGrp="1"/>
          </p:cNvSpPr>
          <p:nvPr>
            <p:ph type="title"/>
          </p:nvPr>
        </p:nvSpPr>
        <p:spPr/>
        <p:txBody>
          <a:bodyPr>
            <a:normAutofit/>
          </a:bodyPr>
          <a:lstStyle/>
          <a:p>
            <a:r>
              <a:rPr lang="en-US" dirty="0"/>
              <a:t>Section 6. Psychological Therapies</a:t>
            </a:r>
            <a:endParaRPr lang="en-GB" dirty="0"/>
          </a:p>
        </p:txBody>
      </p:sp>
      <p:sp>
        <p:nvSpPr>
          <p:cNvPr id="45" name="Slide Number Placeholder 1">
            <a:extLst>
              <a:ext uri="{FF2B5EF4-FFF2-40B4-BE49-F238E27FC236}">
                <a16:creationId xmlns:a16="http://schemas.microsoft.com/office/drawing/2014/main" id="{22465ED8-E94C-A75B-DEC5-3A970E3D61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5B3822F8-F7D8-7A68-4FF9-B8C25168E21B}"/>
              </a:ext>
            </a:extLst>
          </p:cNvPr>
          <p:cNvSpPr txBox="1">
            <a:spLocks/>
          </p:cNvSpPr>
          <p:nvPr/>
        </p:nvSpPr>
        <p:spPr>
          <a:xfrm>
            <a:off x="515938" y="1268520"/>
            <a:ext cx="11263020"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no data is available for this section as the question has been revised for 2024 and is no longer comparable to previous year’s data.</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76799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DB972-CB1B-66C6-5C76-DBCD9A3314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212103A-8426-180D-B69E-97EC9CDDA873}"/>
              </a:ext>
            </a:extLst>
          </p:cNvPr>
          <p:cNvSpPr>
            <a:spLocks noGrp="1"/>
          </p:cNvSpPr>
          <p:nvPr>
            <p:ph type="title"/>
          </p:nvPr>
        </p:nvSpPr>
        <p:spPr/>
        <p:txBody>
          <a:bodyPr>
            <a:normAutofit/>
          </a:bodyPr>
          <a:lstStyle/>
          <a:p>
            <a:r>
              <a:rPr lang="en-US" dirty="0"/>
              <a:t>Section 7. Crisis care support</a:t>
            </a:r>
            <a:endParaRPr lang="en-GB" dirty="0"/>
          </a:p>
        </p:txBody>
      </p:sp>
      <p:sp>
        <p:nvSpPr>
          <p:cNvPr id="45" name="Slide Number Placeholder 1">
            <a:extLst>
              <a:ext uri="{FF2B5EF4-FFF2-40B4-BE49-F238E27FC236}">
                <a16:creationId xmlns:a16="http://schemas.microsoft.com/office/drawing/2014/main" id="{29CE0267-696C-6A3A-41EF-9E7453B52E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D3E1D6BF-3897-32C6-88D1-B8A78B04274E}"/>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17995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p:txBody>
          <a:bodyPr>
            <a:normAutofit/>
          </a:bodyPr>
          <a:lstStyle/>
          <a:p>
            <a:r>
              <a:rPr lang="en-US" dirty="0"/>
              <a:t>Section 8. Crisis care access</a:t>
            </a:r>
            <a:endParaRPr lang="en-GB" dirty="0"/>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7_c" descr="Trust mean score trend data for Q7, plotted against the national average. ">
            <a:extLst>
              <a:ext uri="{FF2B5EF4-FFF2-40B4-BE49-F238E27FC236}">
                <a16:creationId xmlns:a16="http://schemas.microsoft.com/office/drawing/2014/main" id="{CC551B6F-94A3-8F78-21F8-8FD8B45BC0EB}"/>
              </a:ext>
            </a:extLst>
          </p:cNvPr>
          <p:cNvGraphicFramePr/>
          <p:nvPr>
            <p:extLst>
              <p:ext uri="{D42A27DB-BD31-4B8C-83A1-F6EECF244321}">
                <p14:modId xmlns:p14="http://schemas.microsoft.com/office/powerpoint/2010/main" val="17048533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7_sig" descr="Significant changes 2021 vs 2020&#10;Significant changes 2021 vs 2019" title="Significant changes">
            <a:extLst>
              <a:ext uri="{FF2B5EF4-FFF2-40B4-BE49-F238E27FC236}">
                <a16:creationId xmlns:a16="http://schemas.microsoft.com/office/drawing/2014/main" id="{6CFBA8D8-7A85-EED7-44FF-1552974682DE}"/>
              </a:ext>
            </a:extLst>
          </p:cNvPr>
          <p:cNvGraphicFramePr>
            <a:graphicFrameLocks noGrp="1"/>
          </p:cNvGraphicFramePr>
          <p:nvPr>
            <p:extLst>
              <p:ext uri="{D42A27DB-BD31-4B8C-83A1-F6EECF244321}">
                <p14:modId xmlns:p14="http://schemas.microsoft.com/office/powerpoint/2010/main" val="693483708"/>
              </p:ext>
            </p:extLst>
          </p:nvPr>
        </p:nvGraphicFramePr>
        <p:xfrm>
          <a:off x="1151023" y="5333394"/>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sp>
        <p:nvSpPr>
          <p:cNvPr id="3" name="Q27_t">
            <a:extLst>
              <a:ext uri="{FF2B5EF4-FFF2-40B4-BE49-F238E27FC236}">
                <a16:creationId xmlns:a16="http://schemas.microsoft.com/office/drawing/2014/main" id="{D802B284-6FBD-2819-A08E-8843153219C4}"/>
              </a:ext>
            </a:extLst>
          </p:cNvPr>
          <p:cNvSpPr/>
          <p:nvPr/>
        </p:nvSpPr>
        <p:spPr>
          <a:xfrm>
            <a:off x="1046147" y="5712142"/>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CF33899-3F48-3F13-81CA-17614FD1B83D}"/>
              </a:ext>
            </a:extLst>
          </p:cNvPr>
          <p:cNvSpPr txBox="1"/>
          <p:nvPr/>
        </p:nvSpPr>
        <p:spPr>
          <a:xfrm>
            <a:off x="1046147" y="6237205"/>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3822068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913CB-8DBC-D235-4EB0-A1BC087C1EB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71E4D6-4BE9-628D-12F9-49099F9BE77B}"/>
              </a:ext>
            </a:extLst>
          </p:cNvPr>
          <p:cNvSpPr>
            <a:spLocks noGrp="1"/>
          </p:cNvSpPr>
          <p:nvPr>
            <p:ph type="title"/>
          </p:nvPr>
        </p:nvSpPr>
        <p:spPr/>
        <p:txBody>
          <a:bodyPr>
            <a:normAutofit/>
          </a:bodyPr>
          <a:lstStyle/>
          <a:p>
            <a:r>
              <a:rPr lang="en-US" dirty="0"/>
              <a:t>Section 9. Support with other areas of life</a:t>
            </a:r>
            <a:endParaRPr lang="en-GB" dirty="0"/>
          </a:p>
        </p:txBody>
      </p:sp>
      <p:sp>
        <p:nvSpPr>
          <p:cNvPr id="45" name="Slide Number Placeholder 1">
            <a:extLst>
              <a:ext uri="{FF2B5EF4-FFF2-40B4-BE49-F238E27FC236}">
                <a16:creationId xmlns:a16="http://schemas.microsoft.com/office/drawing/2014/main" id="{DD8ADC4B-21D2-4DA3-9A28-ED019B3E7C5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7" name="Q34_sig" descr="Significant changes 2021 vs 2020&#10;Significant changes 2021 vs 2019" title="Significant changes">
            <a:extLst>
              <a:ext uri="{FF2B5EF4-FFF2-40B4-BE49-F238E27FC236}">
                <a16:creationId xmlns:a16="http://schemas.microsoft.com/office/drawing/2014/main" id="{6D01B600-92B6-D051-1661-272ED68C7DDC}"/>
              </a:ext>
            </a:extLst>
          </p:cNvPr>
          <p:cNvGraphicFramePr>
            <a:graphicFrameLocks noGrp="1"/>
          </p:cNvGraphicFramePr>
          <p:nvPr>
            <p:extLst>
              <p:ext uri="{D42A27DB-BD31-4B8C-83A1-F6EECF244321}">
                <p14:modId xmlns:p14="http://schemas.microsoft.com/office/powerpoint/2010/main" val="1743209321"/>
              </p:ext>
            </p:extLst>
          </p:nvPr>
        </p:nvGraphicFramePr>
        <p:xfrm>
          <a:off x="1164181" y="52832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18" name="Q34_c" descr="Trust mean score trend data for Q7, plotted against the national average. ">
            <a:extLst>
              <a:ext uri="{FF2B5EF4-FFF2-40B4-BE49-F238E27FC236}">
                <a16:creationId xmlns:a16="http://schemas.microsoft.com/office/drawing/2014/main" id="{6E4C6D65-5C0B-4838-1F55-3B15BB6621A9}"/>
              </a:ext>
            </a:extLst>
          </p:cNvPr>
          <p:cNvGraphicFramePr/>
          <p:nvPr>
            <p:extLst>
              <p:ext uri="{D42A27DB-BD31-4B8C-83A1-F6EECF244321}">
                <p14:modId xmlns:p14="http://schemas.microsoft.com/office/powerpoint/2010/main" val="2562321945"/>
              </p:ext>
            </p:extLst>
          </p:nvPr>
        </p:nvGraphicFramePr>
        <p:xfrm>
          <a:off x="419970" y="1321359"/>
          <a:ext cx="5468620" cy="3907469"/>
        </p:xfrm>
        <a:graphic>
          <a:graphicData uri="http://schemas.openxmlformats.org/drawingml/2006/chart">
            <c:chart xmlns:c="http://schemas.openxmlformats.org/drawingml/2006/chart" xmlns:r="http://schemas.openxmlformats.org/officeDocument/2006/relationships" r:id="rId3"/>
          </a:graphicData>
        </a:graphic>
      </p:graphicFrame>
      <p:sp>
        <p:nvSpPr>
          <p:cNvPr id="2" name="Q34_t">
            <a:extLst>
              <a:ext uri="{FF2B5EF4-FFF2-40B4-BE49-F238E27FC236}">
                <a16:creationId xmlns:a16="http://schemas.microsoft.com/office/drawing/2014/main" id="{3C3141BB-6145-7CC8-9E18-96928DC6C864}"/>
              </a:ext>
            </a:extLst>
          </p:cNvPr>
          <p:cNvSpPr/>
          <p:nvPr/>
        </p:nvSpPr>
        <p:spPr>
          <a:xfrm>
            <a:off x="1055773" y="5678816"/>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CF1C4BC-F578-9BEE-9881-ADA8DFCE720E}"/>
              </a:ext>
            </a:extLst>
          </p:cNvPr>
          <p:cNvSpPr txBox="1"/>
          <p:nvPr/>
        </p:nvSpPr>
        <p:spPr>
          <a:xfrm>
            <a:off x="1055773" y="618980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22721117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p:txBody>
          <a:bodyPr>
            <a:normAutofit/>
          </a:bodyPr>
          <a:lstStyle/>
          <a:p>
            <a:r>
              <a:rPr lang="en-US" dirty="0"/>
              <a:t>Section 10. Support in accessing care</a:t>
            </a:r>
            <a:endParaRPr lang="en-GB" dirty="0"/>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5_c" descr="Trust mean score trend data for Q7, plotted against the national average. ">
            <a:extLst>
              <a:ext uri="{FF2B5EF4-FFF2-40B4-BE49-F238E27FC236}">
                <a16:creationId xmlns:a16="http://schemas.microsoft.com/office/drawing/2014/main" id="{D959E62E-AB23-36EE-B9C5-FFBA0BCB8924}"/>
              </a:ext>
            </a:extLst>
          </p:cNvPr>
          <p:cNvGraphicFramePr/>
          <p:nvPr>
            <p:extLst>
              <p:ext uri="{D42A27DB-BD31-4B8C-83A1-F6EECF244321}">
                <p14:modId xmlns:p14="http://schemas.microsoft.com/office/powerpoint/2010/main" val="283144964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5_sig" descr="Significant changes 2021 vs 2020&#10;Significant changes 2021 vs 2019" title="Significant changes">
            <a:extLst>
              <a:ext uri="{FF2B5EF4-FFF2-40B4-BE49-F238E27FC236}">
                <a16:creationId xmlns:a16="http://schemas.microsoft.com/office/drawing/2014/main" id="{976017F3-1C55-00ED-2B13-E1448BA95022}"/>
              </a:ext>
            </a:extLst>
          </p:cNvPr>
          <p:cNvGraphicFramePr>
            <a:graphicFrameLocks noGrp="1"/>
          </p:cNvGraphicFramePr>
          <p:nvPr>
            <p:extLst>
              <p:ext uri="{D42A27DB-BD31-4B8C-83A1-F6EECF244321}">
                <p14:modId xmlns:p14="http://schemas.microsoft.com/office/powerpoint/2010/main" val="3729567128"/>
              </p:ext>
            </p:extLst>
          </p:nvPr>
        </p:nvGraphicFramePr>
        <p:xfrm>
          <a:off x="1179898" y="524525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sp>
        <p:nvSpPr>
          <p:cNvPr id="3" name="Q35_t">
            <a:extLst>
              <a:ext uri="{FF2B5EF4-FFF2-40B4-BE49-F238E27FC236}">
                <a16:creationId xmlns:a16="http://schemas.microsoft.com/office/drawing/2014/main" id="{AA8CBDB3-9082-56F1-AE99-592A66F9665B}"/>
              </a:ext>
            </a:extLst>
          </p:cNvPr>
          <p:cNvSpPr/>
          <p:nvPr/>
        </p:nvSpPr>
        <p:spPr>
          <a:xfrm>
            <a:off x="1103899" y="5594506"/>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0704D27-DC8A-AB9F-78BC-37F7C126ABA3}"/>
              </a:ext>
            </a:extLst>
          </p:cNvPr>
          <p:cNvSpPr txBox="1"/>
          <p:nvPr/>
        </p:nvSpPr>
        <p:spPr>
          <a:xfrm>
            <a:off x="1103899" y="620619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6063716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a:t>
            </a:fld>
            <a:r>
              <a:rPr lang="en-GB" sz="900" b="1" dirty="0">
                <a:solidFill>
                  <a:schemeClr val="bg1"/>
                </a:solidFill>
                <a:latin typeface="Arial" panose="020B0604020202020204" pitchFamily="34" charset="0"/>
                <a:cs typeface="Arial" panose="020B0604020202020204" pitchFamily="34" charset="0"/>
              </a:rPr>
              <a:t>  </a:t>
            </a:r>
          </a:p>
        </p:txBody>
      </p:sp>
      <p:sp>
        <p:nvSpPr>
          <p:cNvPr id="13" name="Title 4">
            <a:extLst>
              <a:ext uri="{FF2B5EF4-FFF2-40B4-BE49-F238E27FC236}">
                <a16:creationId xmlns:a16="http://schemas.microsoft.com/office/drawing/2014/main" id="{34ABDAB0-F789-EA6E-8E6E-02C6BE95EF7E}"/>
              </a:ext>
            </a:extLst>
          </p:cNvPr>
          <p:cNvSpPr>
            <a:spLocks noGrp="1"/>
          </p:cNvSpPr>
          <p:nvPr>
            <p:ph type="title"/>
          </p:nvPr>
        </p:nvSpPr>
        <p:spPr>
          <a:xfrm>
            <a:off x="628769" y="1633436"/>
            <a:ext cx="11009049" cy="1231106"/>
          </a:xfrm>
        </p:spPr>
        <p:txBody>
          <a:bodyPr/>
          <a:lstStyle/>
          <a:p>
            <a:pPr>
              <a:lnSpc>
                <a:spcPct val="100000"/>
              </a:lnSpc>
            </a:pPr>
            <a:r>
              <a:rPr lang="en-GB" b="1" dirty="0">
                <a:cs typeface="Arial" panose="020B0604020202020204" pitchFamily="34" charset="0"/>
              </a:rPr>
              <a:t>Trust scores: </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Child and Adolescent Mental Health Services</a:t>
            </a:r>
            <a:endParaRPr lang="en-GB" dirty="0">
              <a:latin typeface="Arial" panose="020B0604020202020204" pitchFamily="34" charset="0"/>
              <a:cs typeface="Arial" panose="020B0604020202020204" pitchFamily="34" charset="0"/>
            </a:endParaRPr>
          </a:p>
        </p:txBody>
      </p:sp>
      <p:sp>
        <p:nvSpPr>
          <p:cNvPr id="14" name="Title 4">
            <a:extLst>
              <a:ext uri="{FF2B5EF4-FFF2-40B4-BE49-F238E27FC236}">
                <a16:creationId xmlns:a16="http://schemas.microsoft.com/office/drawing/2014/main" id="{50F4910E-1085-CF01-500E-26D4D0BDE4B1}"/>
              </a:ext>
            </a:extLst>
          </p:cNvPr>
          <p:cNvSpPr txBox="1">
            <a:spLocks/>
          </p:cNvSpPr>
          <p:nvPr/>
        </p:nvSpPr>
        <p:spPr>
          <a:xfrm>
            <a:off x="628769" y="3173490"/>
            <a:ext cx="9724271"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and section in the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number of respondents for each section and question</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B1AC930-D24B-6253-575E-BC598E941A1F}"/>
              </a:ext>
            </a:extLst>
          </p:cNvPr>
          <p:cNvSpPr txBox="1"/>
          <p:nvPr/>
        </p:nvSpPr>
        <p:spPr>
          <a:xfrm>
            <a:off x="628769" y="5224564"/>
            <a:ext cx="9790113" cy="830997"/>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removed from this section as there were no data available for all trusts due to suppression: Q7, Q29, Q30 Q31, Q38. </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p:txBody>
          <a:bodyPr>
            <a:normAutofit/>
          </a:bodyPr>
          <a:lstStyle/>
          <a:p>
            <a:r>
              <a:rPr lang="en-US" dirty="0"/>
              <a:t>Section 11. Respect, dignity and compassion</a:t>
            </a:r>
            <a:endParaRPr lang="en-GB" dirty="0"/>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3_c" descr="Trust mean score trend data for Q7, plotted against the national average. ">
            <a:extLst>
              <a:ext uri="{FF2B5EF4-FFF2-40B4-BE49-F238E27FC236}">
                <a16:creationId xmlns:a16="http://schemas.microsoft.com/office/drawing/2014/main" id="{F4D3DAB5-E4A1-47EB-B93F-770E7E24031A}"/>
              </a:ext>
            </a:extLst>
          </p:cNvPr>
          <p:cNvGraphicFramePr/>
          <p:nvPr>
            <p:extLst>
              <p:ext uri="{D42A27DB-BD31-4B8C-83A1-F6EECF244321}">
                <p14:modId xmlns:p14="http://schemas.microsoft.com/office/powerpoint/2010/main" val="3812210662"/>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3_sig" descr="Significant changes 2021 vs 2020&#10;Significant changes 2021 vs 2019" title="Significant changes">
            <a:extLst>
              <a:ext uri="{FF2B5EF4-FFF2-40B4-BE49-F238E27FC236}">
                <a16:creationId xmlns:a16="http://schemas.microsoft.com/office/drawing/2014/main" id="{10D04B18-DD55-BA07-4867-176CCCB2217C}"/>
              </a:ext>
            </a:extLst>
          </p:cNvPr>
          <p:cNvGraphicFramePr>
            <a:graphicFrameLocks noGrp="1"/>
          </p:cNvGraphicFramePr>
          <p:nvPr>
            <p:extLst>
              <p:ext uri="{D42A27DB-BD31-4B8C-83A1-F6EECF244321}">
                <p14:modId xmlns:p14="http://schemas.microsoft.com/office/powerpoint/2010/main" val="1655069715"/>
              </p:ext>
            </p:extLst>
          </p:nvPr>
        </p:nvGraphicFramePr>
        <p:xfrm>
          <a:off x="1160648" y="52909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17" name="Q40_sig" descr="Significant changes 2021 vs 2020&#10;Significant changes 2021 vs 2019" title="Significant changes">
            <a:extLst>
              <a:ext uri="{FF2B5EF4-FFF2-40B4-BE49-F238E27FC236}">
                <a16:creationId xmlns:a16="http://schemas.microsoft.com/office/drawing/2014/main" id="{AB0A7884-211E-08A5-8AFA-425E7EB19F23}"/>
              </a:ext>
            </a:extLst>
          </p:cNvPr>
          <p:cNvGraphicFramePr>
            <a:graphicFrameLocks noGrp="1"/>
          </p:cNvGraphicFramePr>
          <p:nvPr>
            <p:extLst>
              <p:ext uri="{D42A27DB-BD31-4B8C-83A1-F6EECF244321}">
                <p14:modId xmlns:p14="http://schemas.microsoft.com/office/powerpoint/2010/main" val="1997902310"/>
              </p:ext>
            </p:extLst>
          </p:nvPr>
        </p:nvGraphicFramePr>
        <p:xfrm>
          <a:off x="6970070" y="52909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18" name="Q40_c" descr="Trust mean score trend data for Q7, plotted against the national average. ">
            <a:extLst>
              <a:ext uri="{FF2B5EF4-FFF2-40B4-BE49-F238E27FC236}">
                <a16:creationId xmlns:a16="http://schemas.microsoft.com/office/drawing/2014/main" id="{2FDCB14D-84EC-6FED-F332-D56769D84254}"/>
              </a:ext>
            </a:extLst>
          </p:cNvPr>
          <p:cNvGraphicFramePr/>
          <p:nvPr>
            <p:extLst>
              <p:ext uri="{D42A27DB-BD31-4B8C-83A1-F6EECF244321}">
                <p14:modId xmlns:p14="http://schemas.microsoft.com/office/powerpoint/2010/main" val="3850098749"/>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40_t">
            <a:extLst>
              <a:ext uri="{FF2B5EF4-FFF2-40B4-BE49-F238E27FC236}">
                <a16:creationId xmlns:a16="http://schemas.microsoft.com/office/drawing/2014/main" id="{4381EECF-F6A9-5B36-1837-D62602388163}"/>
              </a:ext>
            </a:extLst>
          </p:cNvPr>
          <p:cNvSpPr/>
          <p:nvPr/>
        </p:nvSpPr>
        <p:spPr>
          <a:xfrm>
            <a:off x="6877826" y="5702705"/>
            <a:ext cx="5356575"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3_t">
            <a:extLst>
              <a:ext uri="{FF2B5EF4-FFF2-40B4-BE49-F238E27FC236}">
                <a16:creationId xmlns:a16="http://schemas.microsoft.com/office/drawing/2014/main" id="{D4443F62-FEB1-3F8A-370D-6586E0B7EAB1}"/>
              </a:ext>
            </a:extLst>
          </p:cNvPr>
          <p:cNvSpPr/>
          <p:nvPr/>
        </p:nvSpPr>
        <p:spPr>
          <a:xfrm>
            <a:off x="1068404" y="5686864"/>
            <a:ext cx="5356575"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B8AAB60-22B9-D07C-4E18-419DC452949B}"/>
              </a:ext>
            </a:extLst>
          </p:cNvPr>
          <p:cNvSpPr txBox="1"/>
          <p:nvPr/>
        </p:nvSpPr>
        <p:spPr>
          <a:xfrm>
            <a:off x="1068404" y="6273031"/>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9983065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p:txBody>
          <a:bodyPr>
            <a:normAutofit/>
          </a:bodyPr>
          <a:lstStyle/>
          <a:p>
            <a:r>
              <a:rPr lang="en-US" dirty="0"/>
              <a:t>Section 12. Overall experience</a:t>
            </a:r>
            <a:endParaRPr lang="en-GB" dirty="0"/>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9_c" descr="Trust mean score trend data for Q7, plotted against the national average. ">
            <a:extLst>
              <a:ext uri="{FF2B5EF4-FFF2-40B4-BE49-F238E27FC236}">
                <a16:creationId xmlns:a16="http://schemas.microsoft.com/office/drawing/2014/main" id="{927FF253-28B8-C048-F5CE-C02C3594DD36}"/>
              </a:ext>
            </a:extLst>
          </p:cNvPr>
          <p:cNvGraphicFramePr/>
          <p:nvPr>
            <p:extLst>
              <p:ext uri="{D42A27DB-BD31-4B8C-83A1-F6EECF244321}">
                <p14:modId xmlns:p14="http://schemas.microsoft.com/office/powerpoint/2010/main" val="310873570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9_sig" descr="Significant changes 2021 vs 2020&#10;Significant changes 2021 vs 2019" title="Significant changes">
            <a:extLst>
              <a:ext uri="{FF2B5EF4-FFF2-40B4-BE49-F238E27FC236}">
                <a16:creationId xmlns:a16="http://schemas.microsoft.com/office/drawing/2014/main" id="{2CEB3A83-6999-070A-E3F3-BE4BFD159D29}"/>
              </a:ext>
            </a:extLst>
          </p:cNvPr>
          <p:cNvGraphicFramePr>
            <a:graphicFrameLocks noGrp="1"/>
          </p:cNvGraphicFramePr>
          <p:nvPr>
            <p:extLst>
              <p:ext uri="{D42A27DB-BD31-4B8C-83A1-F6EECF244321}">
                <p14:modId xmlns:p14="http://schemas.microsoft.com/office/powerpoint/2010/main" val="3365218631"/>
              </p:ext>
            </p:extLst>
          </p:nvPr>
        </p:nvGraphicFramePr>
        <p:xfrm>
          <a:off x="1170273" y="5319492"/>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sp>
        <p:nvSpPr>
          <p:cNvPr id="3" name="Q39_t">
            <a:extLst>
              <a:ext uri="{FF2B5EF4-FFF2-40B4-BE49-F238E27FC236}">
                <a16:creationId xmlns:a16="http://schemas.microsoft.com/office/drawing/2014/main" id="{D7881A8D-FC83-975B-3402-6CDE4540B651}"/>
              </a:ext>
            </a:extLst>
          </p:cNvPr>
          <p:cNvSpPr/>
          <p:nvPr/>
        </p:nvSpPr>
        <p:spPr>
          <a:xfrm>
            <a:off x="1065398" y="5676004"/>
            <a:ext cx="5292000"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2B4B942-C7D1-1D13-0B4A-5165AF6F4CD5}"/>
              </a:ext>
            </a:extLst>
          </p:cNvPr>
          <p:cNvSpPr txBox="1"/>
          <p:nvPr/>
        </p:nvSpPr>
        <p:spPr>
          <a:xfrm>
            <a:off x="1065398" y="6194108"/>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3137894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p:txBody>
          <a:bodyPr>
            <a:normAutofit/>
          </a:bodyPr>
          <a:lstStyle/>
          <a:p>
            <a:r>
              <a:rPr lang="en-US" dirty="0"/>
              <a:t>Section 13. Feedback</a:t>
            </a:r>
            <a:endParaRPr lang="en-GB" dirty="0"/>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41_c" descr="Trust mean score trend data for Q7, plotted against the national average. ">
            <a:extLst>
              <a:ext uri="{FF2B5EF4-FFF2-40B4-BE49-F238E27FC236}">
                <a16:creationId xmlns:a16="http://schemas.microsoft.com/office/drawing/2014/main" id="{4BBB4468-36BC-069E-FA1C-E0E951612103}"/>
              </a:ext>
            </a:extLst>
          </p:cNvPr>
          <p:cNvGraphicFramePr/>
          <p:nvPr>
            <p:extLst>
              <p:ext uri="{D42A27DB-BD31-4B8C-83A1-F6EECF244321}">
                <p14:modId xmlns:p14="http://schemas.microsoft.com/office/powerpoint/2010/main" val="2209560525"/>
              </p:ext>
            </p:extLst>
          </p:nvPr>
        </p:nvGraphicFramePr>
        <p:xfrm>
          <a:off x="419970" y="1391398"/>
          <a:ext cx="5468620" cy="39128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41_sig" descr="Significant changes 2021 vs 2020&#10;Significant changes 2021 vs 2019" title="Significant changes">
            <a:extLst>
              <a:ext uri="{FF2B5EF4-FFF2-40B4-BE49-F238E27FC236}">
                <a16:creationId xmlns:a16="http://schemas.microsoft.com/office/drawing/2014/main" id="{36AFD0E3-F3A1-65FE-1689-F37D6C142C24}"/>
              </a:ext>
            </a:extLst>
          </p:cNvPr>
          <p:cNvGraphicFramePr>
            <a:graphicFrameLocks noGrp="1"/>
          </p:cNvGraphicFramePr>
          <p:nvPr>
            <p:extLst>
              <p:ext uri="{D42A27DB-BD31-4B8C-83A1-F6EECF244321}">
                <p14:modId xmlns:p14="http://schemas.microsoft.com/office/powerpoint/2010/main" val="2705932186"/>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sp>
        <p:nvSpPr>
          <p:cNvPr id="3" name="Q41_t">
            <a:extLst>
              <a:ext uri="{FF2B5EF4-FFF2-40B4-BE49-F238E27FC236}">
                <a16:creationId xmlns:a16="http://schemas.microsoft.com/office/drawing/2014/main" id="{1DFA2614-7B8F-3FE5-AA88-19A68334571C}"/>
              </a:ext>
            </a:extLst>
          </p:cNvPr>
          <p:cNvSpPr/>
          <p:nvPr/>
        </p:nvSpPr>
        <p:spPr>
          <a:xfrm>
            <a:off x="1068404" y="5752703"/>
            <a:ext cx="5356575"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7CEF5F5-20EE-7B01-1464-1CB189F0933A}"/>
              </a:ext>
            </a:extLst>
          </p:cNvPr>
          <p:cNvSpPr txBox="1"/>
          <p:nvPr/>
        </p:nvSpPr>
        <p:spPr>
          <a:xfrm>
            <a:off x="1068404" y="620619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181861174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5ED62-AE43-88DE-4BD2-19CC0B111F19}"/>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96B49ED-620A-5047-79BD-BC21DE75CB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83</a:t>
            </a:fld>
            <a:r>
              <a:rPr lang="en-GB" sz="900" b="1" dirty="0">
                <a:solidFill>
                  <a:schemeClr val="bg1"/>
                </a:solidFill>
                <a:latin typeface="Arial" panose="020B0604020202020204" pitchFamily="34" charset="0"/>
                <a:cs typeface="Arial" panose="020B0604020202020204" pitchFamily="34" charset="0"/>
              </a:rPr>
              <a:t>  </a:t>
            </a:r>
          </a:p>
        </p:txBody>
      </p:sp>
      <p:sp>
        <p:nvSpPr>
          <p:cNvPr id="12" name="Title 4">
            <a:extLst>
              <a:ext uri="{FF2B5EF4-FFF2-40B4-BE49-F238E27FC236}">
                <a16:creationId xmlns:a16="http://schemas.microsoft.com/office/drawing/2014/main" id="{A2CC7016-DB09-3F7E-0211-22F5C167B804}"/>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dirty="0"/>
              <a:t>Comparison to other trusts:</a:t>
            </a:r>
          </a:p>
          <a:p>
            <a:pPr>
              <a:defRPr/>
            </a:pPr>
            <a:r>
              <a:rPr lang="en-US" sz="4000" b="1" dirty="0">
                <a:latin typeface="Arial" panose="020B0604020202020204" pitchFamily="34" charset="0"/>
                <a:cs typeface="Arial" panose="020B0604020202020204" pitchFamily="34" charset="0"/>
              </a:rPr>
              <a:t>Adult Mental Health Services</a:t>
            </a:r>
            <a:r>
              <a:rPr lang="en-GB" sz="4000" b="1" dirty="0">
                <a:latin typeface="Arial" panose="020B0604020202020204" pitchFamily="34" charset="0"/>
                <a:cs typeface="Arial" panose="020B0604020202020204" pitchFamily="34" charset="0"/>
              </a:rPr>
              <a:t> and </a:t>
            </a:r>
            <a:r>
              <a:rPr lang="en-US" sz="4000" b="1" dirty="0">
                <a:latin typeface="Arial" panose="020B0604020202020204" pitchFamily="34" charset="0"/>
                <a:cs typeface="Arial" panose="020B0604020202020204" pitchFamily="34" charset="0"/>
              </a:rPr>
              <a:t>Older People’s Mental Health Services</a:t>
            </a:r>
            <a:endParaRPr lang="en-GB"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392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2BFD8-B862-965F-6382-6E50DAE02366}"/>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F71ED7E-D505-0638-4E04-59C8C4A76FD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84</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AA4672A5-328D-A565-81B8-A3EEC01EE14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84</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2962D536-7825-954E-D732-79249EA4FBEC}"/>
              </a:ext>
            </a:extLst>
          </p:cNvPr>
          <p:cNvSpPr>
            <a:spLocks noGrp="1"/>
          </p:cNvSpPr>
          <p:nvPr>
            <p:ph type="title"/>
          </p:nvPr>
        </p:nvSpPr>
        <p:spPr>
          <a:xfrm>
            <a:off x="628769" y="219298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423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407412283"/>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949923744"/>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131831562"/>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699314797"/>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001682149"/>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E278B-7786-33CB-A4AD-9D42A4433366}"/>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850F4A83-BA7D-A758-D199-4EC2D0EE4D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45DE8500-3BBA-AC33-C696-BFD53DCA1A36}"/>
              </a:ext>
            </a:extLst>
          </p:cNvPr>
          <p:cNvSpPr txBox="1">
            <a:spLocks/>
          </p:cNvSpPr>
          <p:nvPr/>
        </p:nvSpPr>
        <p:spPr>
          <a:xfrm>
            <a:off x="0" y="794658"/>
            <a:ext cx="11217474" cy="768422"/>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RVN Avon and Wiltshire Mental Health Partnership NHS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a:t>
            </a:r>
            <a:r>
              <a:rPr lang="en-GB" sz="1400" kern="100" dirty="0">
                <a:latin typeface="Arial" panose="020B0604020202020204" pitchFamily="34" charset="0"/>
                <a:ea typeface="Aptos" panose="020B0004020202020204" pitchFamily="34" charset="0"/>
                <a:cs typeface="Arial" panose="020B0604020202020204" pitchFamily="34" charset="0"/>
              </a:rPr>
              <a:t>data for Child and Adolescent Mental 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to no available data or low base sizes.</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30032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016200808"/>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1E24F-5A4A-2572-C371-C02CD5B5351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7C7F9EC-6DC5-9A05-4970-51D2FAA4DCEC}"/>
              </a:ext>
            </a:extLst>
          </p:cNvPr>
          <p:cNvSpPr>
            <a:spLocks noGrp="1"/>
          </p:cNvSpPr>
          <p:nvPr>
            <p:ph type="title"/>
          </p:nvPr>
        </p:nvSpPr>
        <p:spPr>
          <a:xfrm>
            <a:off x="628768" y="1913524"/>
            <a:ext cx="953011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A3E3A30A-6668-AC73-C8ED-1C697BA710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91</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1460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882557639"/>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0223636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200538854"/>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4761079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359066022"/>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769244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224746507"/>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9484651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763161383"/>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733010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191373322"/>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199190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98</a:t>
            </a:fld>
            <a:r>
              <a:rPr lang="en-GB" sz="900" b="1" dirty="0">
                <a:solidFill>
                  <a:schemeClr val="bg1"/>
                </a:solidFill>
                <a:latin typeface="Arial" panose="020B0604020202020204" pitchFamily="34" charset="0"/>
                <a:cs typeface="Arial" panose="020B0604020202020204" pitchFamily="34" charset="0"/>
              </a:rPr>
              <a:t>  </a:t>
            </a:r>
          </a:p>
        </p:txBody>
      </p:sp>
      <p:sp>
        <p:nvSpPr>
          <p:cNvPr id="11" name="Title 2">
            <a:extLst>
              <a:ext uri="{FF2B5EF4-FFF2-40B4-BE49-F238E27FC236}">
                <a16:creationId xmlns:a16="http://schemas.microsoft.com/office/drawing/2014/main" id="{77F61C5D-05A7-415B-88C2-6EA720F69E18}"/>
              </a:ext>
            </a:extLst>
          </p:cNvPr>
          <p:cNvSpPr>
            <a:spLocks noGrp="1"/>
          </p:cNvSpPr>
          <p:nvPr>
            <p:ph type="title"/>
          </p:nvPr>
        </p:nvSpPr>
        <p:spPr>
          <a:xfrm>
            <a:off x="690465" y="748750"/>
            <a:ext cx="7422765" cy="553998"/>
          </a:xfrm>
        </p:spPr>
        <p:txBody>
          <a:bodyPr/>
          <a:lstStyle/>
          <a:p>
            <a:r>
              <a:rPr lang="en-GB" sz="4000" dirty="0"/>
              <a:t>Thank you.</a:t>
            </a:r>
            <a:endParaRPr lang="en-GB" dirty="0"/>
          </a:p>
        </p:txBody>
      </p:sp>
      <p:sp>
        <p:nvSpPr>
          <p:cNvPr id="12" name="Title 4">
            <a:extLst>
              <a:ext uri="{FF2B5EF4-FFF2-40B4-BE49-F238E27FC236}">
                <a16:creationId xmlns:a16="http://schemas.microsoft.com/office/drawing/2014/main" id="{08E78A8C-8D3D-6B5A-75F1-E75090A6F275}"/>
              </a:ext>
            </a:extLst>
          </p:cNvPr>
          <p:cNvSpPr txBox="1">
            <a:spLocks/>
          </p:cNvSpPr>
          <p:nvPr/>
        </p:nvSpPr>
        <p:spPr>
          <a:xfrm>
            <a:off x="707090" y="1677211"/>
            <a:ext cx="5161695" cy="132959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3200" b="1" dirty="0">
                <a:latin typeface="Arial" panose="020B0604020202020204" pitchFamily="34" charset="0"/>
                <a:cs typeface="Arial" panose="020B0604020202020204" pitchFamily="34" charset="0"/>
              </a:rPr>
              <a:t>For further information please contact the Survey Coordination Centre: </a:t>
            </a:r>
          </a:p>
        </p:txBody>
      </p:sp>
      <p:sp>
        <p:nvSpPr>
          <p:cNvPr id="13" name="Title 4">
            <a:extLst>
              <a:ext uri="{FF2B5EF4-FFF2-40B4-BE49-F238E27FC236}">
                <a16:creationId xmlns:a16="http://schemas.microsoft.com/office/drawing/2014/main" id="{464C6E74-142A-F2BE-8A9E-41C4329D1BEB}"/>
              </a:ext>
            </a:extLst>
          </p:cNvPr>
          <p:cNvSpPr txBox="1">
            <a:spLocks/>
          </p:cNvSpPr>
          <p:nvPr/>
        </p:nvSpPr>
        <p:spPr>
          <a:xfrm>
            <a:off x="690465" y="3096601"/>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dirty="0">
                <a:latin typeface="Arial" panose="020B0604020202020204" pitchFamily="34" charset="0"/>
                <a:cs typeface="Arial" panose="020B0604020202020204" pitchFamily="34" charset="0"/>
              </a:rPr>
              <a:t>mental.health@surveycoordination.com</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26c935804cca8554dae2c422a939c20e">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86ed6c77570e97698f7fc61157777e1c"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6F3CB21B-40DD-4D69-AC9A-8677C9DEFC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EF1FDA9-47CC-4565-96F4-EE972FE6E56B}">
  <ds:schemaRefs>
    <ds:schemaRef ds:uri="http://schemas.microsoft.com/office/2006/documentManagement/types"/>
    <ds:schemaRef ds:uri="http://purl.org/dc/dcmitype/"/>
    <ds:schemaRef ds:uri="http://www.w3.org/XML/1998/namespace"/>
    <ds:schemaRef ds:uri="http://purl.org/dc/terms/"/>
    <ds:schemaRef ds:uri="http://purl.org/dc/elements/1.1/"/>
    <ds:schemaRef ds:uri="http://schemas.microsoft.com/office/infopath/2007/PartnerControls"/>
    <ds:schemaRef ds:uri="http://schemas.openxmlformats.org/package/2006/metadata/core-properties"/>
    <ds:schemaRef ds:uri="1d162527-c308-4a98-98b8-9e726c57dd8b"/>
    <ds:schemaRef ds:uri="c497441b-d3fe-4788-8629-aff52d38f515"/>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42148</TotalTime>
  <Words>10170</Words>
  <Application>Microsoft Office PowerPoint</Application>
  <PresentationFormat>Widescreen</PresentationFormat>
  <Paragraphs>1211</Paragraphs>
  <Slides>98</Slides>
  <Notes>86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98</vt:i4>
      </vt:variant>
    </vt:vector>
  </HeadingPairs>
  <TitlesOfParts>
    <vt:vector size="103" baseType="lpstr">
      <vt:lpstr>Arial</vt:lpstr>
      <vt:lpstr>Arial Black</vt:lpstr>
      <vt:lpstr>Calibri</vt:lpstr>
      <vt:lpstr>Calibri Light</vt:lpstr>
      <vt:lpstr>Office Theme</vt:lpstr>
      <vt:lpstr>Avon and Wiltshire Mental Health Partnership NHS Trust</vt:lpstr>
      <vt:lpstr>Contents</vt:lpstr>
      <vt:lpstr>Background and methodology</vt:lpstr>
      <vt:lpstr>Background and methodology</vt:lpstr>
      <vt:lpstr>Key terms used in this report</vt:lpstr>
      <vt:lpstr>Using the survey results</vt:lpstr>
      <vt:lpstr>Using the survey results (continued)</vt:lpstr>
      <vt:lpstr>Trust scores:  Child and Adolescent Mental Health Services</vt:lpstr>
      <vt:lpstr>PowerPoint Presentation</vt:lpstr>
      <vt:lpstr>Scoring and Benchmarking Adult Mental Health Services and Older People’s Mental Health Services</vt:lpstr>
      <vt:lpstr>How questions are scored</vt:lpstr>
      <vt:lpstr>How to interpret benchmarking in this report</vt:lpstr>
      <vt:lpstr>How to interpret benchmarking in this report (continued)</vt:lpstr>
      <vt:lpstr>How to interpret charts in the Older People’s Mental Health Services section</vt:lpstr>
      <vt:lpstr>Assessment Service Group: Adult Mental Health Services</vt:lpstr>
      <vt:lpstr>PowerPoint Presentation</vt:lpstr>
      <vt:lpstr>Section 1. Support while waiting (continued)</vt:lpstr>
      <vt:lpstr>PowerPoint Presentation</vt:lpstr>
      <vt:lpstr>Section 2. Mental Health Team (continued)</vt:lpstr>
      <vt:lpstr>Section 2. Mental Health Team (continued)</vt:lpstr>
      <vt:lpstr>PowerPoint Presentation</vt:lpstr>
      <vt:lpstr>Section 3. Planning care (continued)</vt:lpstr>
      <vt:lpstr>PowerPoint Presentation</vt:lpstr>
      <vt:lpstr>Section 4. Involvement in care (continued)</vt:lpstr>
      <vt:lpstr>PowerPoint Presentation</vt:lpstr>
      <vt:lpstr>Section 5. Medication (continued)</vt:lpstr>
      <vt:lpstr>Section 5. Medication (continued)</vt:lpstr>
      <vt:lpstr>PowerPoint Presentation</vt:lpstr>
      <vt:lpstr>Section 6. Psychological Therapies (continued)</vt:lpstr>
      <vt:lpstr>PowerPoint Presentation</vt:lpstr>
      <vt:lpstr>Section 7. Crisis Care Support (continued)</vt:lpstr>
      <vt:lpstr>PowerPoint Presentation</vt:lpstr>
      <vt:lpstr>Section 8. Crisis Care Access (continued)</vt:lpstr>
      <vt:lpstr>PowerPoint Presentation</vt:lpstr>
      <vt:lpstr>Section 9. Support with other areas of life (continued)</vt:lpstr>
      <vt:lpstr>Section 9. Support with other areas of life (continued)</vt:lpstr>
      <vt:lpstr>PowerPoint Presentation</vt:lpstr>
      <vt:lpstr>Section 10. Support in accessing care (continued)</vt:lpstr>
      <vt:lpstr>PowerPoint Presentation</vt:lpstr>
      <vt:lpstr>Section 11. Respect, dignity and compassion (continued)</vt:lpstr>
      <vt:lpstr>PowerPoint Presentation</vt:lpstr>
      <vt:lpstr>Section 12. Overall experience (continued)</vt:lpstr>
      <vt:lpstr>PowerPoint Presentation</vt:lpstr>
      <vt:lpstr>Section 13. Feedback (continued)</vt:lpstr>
      <vt:lpstr>Assessment Service Group: Older People’s Mental Health Services</vt:lpstr>
      <vt:lpstr>PowerPoint Presentation</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5. Medication (continued)</vt:lpstr>
      <vt:lpstr>Section 5. Medication (continued)</vt:lpstr>
      <vt:lpstr>Section 6. Psychological Therapies</vt:lpstr>
      <vt:lpstr>Section 7. Crisis care support</vt:lpstr>
      <vt:lpstr>Section 8. Crisis care access</vt:lpstr>
      <vt:lpstr>Section 9. Support with other areas of life</vt:lpstr>
      <vt:lpstr>Section 9. Support with other areas of life (continued)</vt:lpstr>
      <vt:lpstr>Section 9. Support with other areas of life (continued)</vt:lpstr>
      <vt:lpstr>Section 10. Support in accessing care</vt:lpstr>
      <vt:lpstr>Section 11. Respect, dignity and compassion</vt:lpstr>
      <vt:lpstr>Section 12. Overall experience</vt:lpstr>
      <vt:lpstr>Section 13. Feedback</vt:lpstr>
      <vt:lpstr>Assessment Service Group: Older People’s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6. Psychological Therapies</vt:lpstr>
      <vt:lpstr>Section 7. Crisis care support</vt:lpstr>
      <vt:lpstr>Section 8. Crisis care access</vt:lpstr>
      <vt:lpstr>Section 9. Support with other areas of life</vt:lpstr>
      <vt:lpstr>Section 10. Support in accessing care</vt:lpstr>
      <vt:lpstr>Section 11. Respect, dignity and compassion</vt:lpstr>
      <vt:lpstr>Section 12. Overall experience</vt:lpstr>
      <vt:lpstr>Section 13. Feedback</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 Balseanu</cp:lastModifiedBy>
  <cp:revision>993</cp:revision>
  <dcterms:created xsi:type="dcterms:W3CDTF">2021-03-04T09:52:26Z</dcterms:created>
  <dcterms:modified xsi:type="dcterms:W3CDTF">2025-03-21T22:45:55Z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